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46"/>
  </p:notesMasterIdLst>
  <p:sldIdLst>
    <p:sldId id="256" r:id="rId2"/>
    <p:sldId id="308" r:id="rId3"/>
    <p:sldId id="309" r:id="rId4"/>
    <p:sldId id="259" r:id="rId5"/>
    <p:sldId id="284" r:id="rId6"/>
    <p:sldId id="287" r:id="rId7"/>
    <p:sldId id="291" r:id="rId8"/>
    <p:sldId id="288" r:id="rId9"/>
    <p:sldId id="290" r:id="rId10"/>
    <p:sldId id="292" r:id="rId11"/>
    <p:sldId id="314" r:id="rId12"/>
    <p:sldId id="285" r:id="rId13"/>
    <p:sldId id="315" r:id="rId14"/>
    <p:sldId id="281" r:id="rId15"/>
    <p:sldId id="316" r:id="rId16"/>
    <p:sldId id="325" r:id="rId17"/>
    <p:sldId id="319" r:id="rId18"/>
    <p:sldId id="317" r:id="rId19"/>
    <p:sldId id="293" r:id="rId20"/>
    <p:sldId id="328" r:id="rId21"/>
    <p:sldId id="329" r:id="rId22"/>
    <p:sldId id="327" r:id="rId23"/>
    <p:sldId id="331" r:id="rId24"/>
    <p:sldId id="330" r:id="rId25"/>
    <p:sldId id="294" r:id="rId26"/>
    <p:sldId id="295" r:id="rId27"/>
    <p:sldId id="310" r:id="rId28"/>
    <p:sldId id="311" r:id="rId29"/>
    <p:sldId id="297" r:id="rId30"/>
    <p:sldId id="298" r:id="rId31"/>
    <p:sldId id="299" r:id="rId32"/>
    <p:sldId id="312" r:id="rId33"/>
    <p:sldId id="313" r:id="rId34"/>
    <p:sldId id="301" r:id="rId35"/>
    <p:sldId id="302" r:id="rId36"/>
    <p:sldId id="320" r:id="rId37"/>
    <p:sldId id="321" r:id="rId38"/>
    <p:sldId id="304" r:id="rId39"/>
    <p:sldId id="305" r:id="rId40"/>
    <p:sldId id="306" r:id="rId41"/>
    <p:sldId id="322" r:id="rId42"/>
    <p:sldId id="323" r:id="rId43"/>
    <p:sldId id="324" r:id="rId44"/>
    <p:sldId id="31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Chung-Min" initials="CC" lastIdx="2" clrIdx="0">
    <p:extLst>
      <p:ext uri="{19B8F6BF-5375-455C-9EA6-DF929625EA0E}">
        <p15:presenceInfo xmlns:p15="http://schemas.microsoft.com/office/powerpoint/2012/main" userId="Chen, Chung-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974"/>
    <a:srgbClr val="AF6589"/>
    <a:srgbClr val="5C2962"/>
    <a:srgbClr val="062754"/>
    <a:srgbClr val="6B7D72"/>
    <a:srgbClr val="E46572"/>
    <a:srgbClr val="C80000"/>
    <a:srgbClr val="EF184A"/>
    <a:srgbClr val="EDF4FE"/>
    <a:srgbClr val="C8D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17" autoAdjust="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Car</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74D-407D-8488-BE30D2F5CA7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674D-407D-8488-BE30D2F5CA7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674D-407D-8488-BE30D2F5CA7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674D-407D-8488-BE30D2F5CA7A}"/>
              </c:ext>
            </c:extLst>
          </c:dPt>
          <c:dLbls>
            <c:dLbl>
              <c:idx val="2"/>
              <c:delete val="1"/>
              <c:extLst>
                <c:ext xmlns:c15="http://schemas.microsoft.com/office/drawing/2012/chart" uri="{CE6537A1-D6FC-4f65-9D91-7224C49458BB}"/>
                <c:ext xmlns:c16="http://schemas.microsoft.com/office/drawing/2014/chart" uri="{C3380CC4-5D6E-409C-BE32-E72D297353CC}">
                  <c16:uniqueId val="{00000005-674D-407D-8488-BE30D2F5CA7A}"/>
                </c:ext>
              </c:extLst>
            </c:dLbl>
            <c:dLbl>
              <c:idx val="3"/>
              <c:delete val="1"/>
              <c:extLst>
                <c:ext xmlns:c15="http://schemas.microsoft.com/office/drawing/2012/chart" uri="{CE6537A1-D6FC-4f65-9D91-7224C49458BB}"/>
                <c:ext xmlns:c16="http://schemas.microsoft.com/office/drawing/2014/chart" uri="{C3380CC4-5D6E-409C-BE32-E72D297353CC}">
                  <c16:uniqueId val="{00000007-674D-407D-8488-BE30D2F5CA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0 - 15 Mins</c:v>
                </c:pt>
                <c:pt idx="1">
                  <c:v>15 - 30 Mins</c:v>
                </c:pt>
                <c:pt idx="2">
                  <c:v>30 - 45 Mins</c:v>
                </c:pt>
                <c:pt idx="3">
                  <c:v>45 - 60 Mins</c:v>
                </c:pt>
              </c:strCache>
            </c:strRef>
          </c:cat>
          <c:val>
            <c:numRef>
              <c:f>Sheet1!$B$2:$B$5</c:f>
              <c:numCache>
                <c:formatCode>0.00%</c:formatCode>
                <c:ptCount val="4"/>
                <c:pt idx="0">
                  <c:v>0.96330000000000005</c:v>
                </c:pt>
                <c:pt idx="1">
                  <c:v>3.6700000000000003E-2</c:v>
                </c:pt>
                <c:pt idx="2" formatCode="0%">
                  <c:v>0</c:v>
                </c:pt>
                <c:pt idx="3" formatCode="0%">
                  <c:v>0</c:v>
                </c:pt>
              </c:numCache>
            </c:numRef>
          </c:val>
          <c:extLst>
            <c:ext xmlns:c16="http://schemas.microsoft.com/office/drawing/2014/chart" uri="{C3380CC4-5D6E-409C-BE32-E72D297353CC}">
              <c16:uniqueId val="{00000000-F9A4-43E7-BDA7-50FBAF43E9A2}"/>
            </c:ext>
          </c:extLst>
        </c:ser>
        <c:ser>
          <c:idx val="1"/>
          <c:order val="1"/>
          <c:tx>
            <c:strRef>
              <c:f>Sheet1!$C$1</c:f>
              <c:strCache>
                <c:ptCount val="1"/>
                <c:pt idx="0">
                  <c:v>By Transit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9-674D-407D-8488-BE30D2F5CA7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B-674D-407D-8488-BE30D2F5CA7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D-674D-407D-8488-BE30D2F5CA7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74D-407D-8488-BE30D2F5CA7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0 - 15 Mins</c:v>
                </c:pt>
                <c:pt idx="1">
                  <c:v>15 - 30 Mins</c:v>
                </c:pt>
                <c:pt idx="2">
                  <c:v>30 - 45 Mins</c:v>
                </c:pt>
                <c:pt idx="3">
                  <c:v>45 - 60 Mins</c:v>
                </c:pt>
              </c:strCache>
            </c:strRef>
          </c:cat>
          <c:val>
            <c:numRef>
              <c:f>Sheet1!$C$2:$C$5</c:f>
              <c:numCache>
                <c:formatCode>0.00%</c:formatCode>
                <c:ptCount val="4"/>
                <c:pt idx="0">
                  <c:v>0.4546</c:v>
                </c:pt>
                <c:pt idx="1">
                  <c:v>0.41970000000000002</c:v>
                </c:pt>
                <c:pt idx="2">
                  <c:v>3.7900000000000003E-2</c:v>
                </c:pt>
                <c:pt idx="3">
                  <c:v>8.9999999999999993E-3</c:v>
                </c:pt>
              </c:numCache>
            </c:numRef>
          </c:val>
          <c:extLst>
            <c:ext xmlns:c16="http://schemas.microsoft.com/office/drawing/2014/chart" uri="{C3380CC4-5D6E-409C-BE32-E72D297353CC}">
              <c16:uniqueId val="{00000001-F9A4-43E7-BDA7-50FBAF43E9A2}"/>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958423017115994"/>
          <c:y val="7.409237569034987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Transit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E18A-43CE-B5C9-CAE43F69371F}"/>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E18A-43CE-B5C9-CAE43F69371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18A-43CE-B5C9-CAE43F69371F}"/>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E18A-43CE-B5C9-CAE43F69371F}"/>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8-4482-474E-9A4F-805AECEE61A8}"/>
              </c:ext>
            </c:extLst>
          </c:dPt>
          <c:dLbls>
            <c:dLbl>
              <c:idx val="2"/>
              <c:layout>
                <c:manualLayout>
                  <c:x val="-4.0182056915585129E-2"/>
                  <c:y val="5.927390055227986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18A-43CE-B5C9-CAE43F69371F}"/>
                </c:ext>
              </c:extLst>
            </c:dLbl>
            <c:dLbl>
              <c:idx val="3"/>
              <c:layout>
                <c:manualLayout>
                  <c:x val="-1.181825203399562E-2"/>
                  <c:y val="0"/>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18A-43CE-B5C9-CAE43F69371F}"/>
                </c:ext>
              </c:extLst>
            </c:dLbl>
            <c:dLbl>
              <c:idx val="4"/>
              <c:layout>
                <c:manualLayout>
                  <c:x val="1.6545552847593868E-2"/>
                  <c:y val="0"/>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482-474E-9A4F-805AECEE61A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0 - 15 Mins</c:v>
                </c:pt>
                <c:pt idx="1">
                  <c:v>15 - 30 Mins</c:v>
                </c:pt>
                <c:pt idx="2">
                  <c:v>30 - 45 Mins</c:v>
                </c:pt>
                <c:pt idx="3">
                  <c:v>45 - 60 Mins</c:v>
                </c:pt>
                <c:pt idx="4">
                  <c:v>Above 60 Mins</c:v>
                </c:pt>
              </c:strCache>
            </c:strRef>
          </c:cat>
          <c:val>
            <c:numRef>
              <c:f>Sheet1!$B$2:$B$6</c:f>
              <c:numCache>
                <c:formatCode>0.00%</c:formatCode>
                <c:ptCount val="5"/>
                <c:pt idx="0">
                  <c:v>0.4546</c:v>
                </c:pt>
                <c:pt idx="1">
                  <c:v>0.41970000000000002</c:v>
                </c:pt>
                <c:pt idx="2">
                  <c:v>3.7900000000000003E-2</c:v>
                </c:pt>
                <c:pt idx="3">
                  <c:v>8.9999999999999993E-3</c:v>
                </c:pt>
                <c:pt idx="4">
                  <c:v>7.8799999999999995E-2</c:v>
                </c:pt>
              </c:numCache>
            </c:numRef>
          </c:val>
          <c:extLst>
            <c:ext xmlns:c16="http://schemas.microsoft.com/office/drawing/2014/chart" uri="{C3380CC4-5D6E-409C-BE32-E72D297353CC}">
              <c16:uniqueId val="{00000000-15A0-4FB9-8829-ECFFC0FC65FD}"/>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562143998421752"/>
          <c:y val="0.40715160612726448"/>
          <c:w val="0.21633170762575038"/>
          <c:h val="0.379055427222763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Car</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74D-407D-8488-BE30D2F5CA7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674D-407D-8488-BE30D2F5CA7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674D-407D-8488-BE30D2F5CA7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674D-407D-8488-BE30D2F5CA7A}"/>
              </c:ext>
            </c:extLst>
          </c:dPt>
          <c:dLbls>
            <c:dLbl>
              <c:idx val="3"/>
              <c:delete val="1"/>
              <c:extLst>
                <c:ext xmlns:c15="http://schemas.microsoft.com/office/drawing/2012/chart" uri="{CE6537A1-D6FC-4f65-9D91-7224C49458BB}"/>
                <c:ext xmlns:c16="http://schemas.microsoft.com/office/drawing/2014/chart" uri="{C3380CC4-5D6E-409C-BE32-E72D297353CC}">
                  <c16:uniqueId val="{00000007-674D-407D-8488-BE30D2F5CA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0 - 15 Mins</c:v>
                </c:pt>
                <c:pt idx="1">
                  <c:v>15 - 30 Mins</c:v>
                </c:pt>
                <c:pt idx="2">
                  <c:v>30 - 45 Mins</c:v>
                </c:pt>
                <c:pt idx="3">
                  <c:v>45 - 60 Mins</c:v>
                </c:pt>
              </c:strCache>
            </c:strRef>
          </c:cat>
          <c:val>
            <c:numRef>
              <c:f>Sheet1!$B$2:$B$5</c:f>
              <c:numCache>
                <c:formatCode>0.00%</c:formatCode>
                <c:ptCount val="4"/>
                <c:pt idx="0">
                  <c:v>0.77180000000000004</c:v>
                </c:pt>
                <c:pt idx="1">
                  <c:v>0.22720000000000001</c:v>
                </c:pt>
                <c:pt idx="2">
                  <c:v>1E-3</c:v>
                </c:pt>
                <c:pt idx="3">
                  <c:v>0</c:v>
                </c:pt>
              </c:numCache>
            </c:numRef>
          </c:val>
          <c:extLst>
            <c:ext xmlns:c16="http://schemas.microsoft.com/office/drawing/2014/chart" uri="{C3380CC4-5D6E-409C-BE32-E72D297353CC}">
              <c16:uniqueId val="{00000000-F9A4-43E7-BDA7-50FBAF43E9A2}"/>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958423017115994"/>
          <c:y val="7.409237569034987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Transit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E18A-43CE-B5C9-CAE43F69371F}"/>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E18A-43CE-B5C9-CAE43F69371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18A-43CE-B5C9-CAE43F69371F}"/>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E18A-43CE-B5C9-CAE43F69371F}"/>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317D-417B-A697-0BDE161DCFE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0 - 15 Mins</c:v>
                </c:pt>
                <c:pt idx="1">
                  <c:v>15 - 30 Mins</c:v>
                </c:pt>
                <c:pt idx="2">
                  <c:v>30 - 45 Mins</c:v>
                </c:pt>
                <c:pt idx="3">
                  <c:v>45 - 60 Mins</c:v>
                </c:pt>
                <c:pt idx="4">
                  <c:v>Above 60 Mins</c:v>
                </c:pt>
              </c:strCache>
            </c:strRef>
          </c:cat>
          <c:val>
            <c:numRef>
              <c:f>Sheet1!$B$2:$B$6</c:f>
              <c:numCache>
                <c:formatCode>0.00%</c:formatCode>
                <c:ptCount val="5"/>
                <c:pt idx="0">
                  <c:v>0.1535</c:v>
                </c:pt>
                <c:pt idx="1">
                  <c:v>0.28410000000000002</c:v>
                </c:pt>
                <c:pt idx="2">
                  <c:v>0.26119999999999999</c:v>
                </c:pt>
                <c:pt idx="3">
                  <c:v>0.1426</c:v>
                </c:pt>
                <c:pt idx="4">
                  <c:v>0.15859999999999999</c:v>
                </c:pt>
              </c:numCache>
            </c:numRef>
          </c:val>
          <c:extLst>
            <c:ext xmlns:c16="http://schemas.microsoft.com/office/drawing/2014/chart" uri="{C3380CC4-5D6E-409C-BE32-E72D297353CC}">
              <c16:uniqueId val="{00000000-15A0-4FB9-8829-ECFFC0FC65FD}"/>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562143998421752"/>
          <c:y val="0.40715160612726448"/>
          <c:w val="0.21633170762575038"/>
          <c:h val="0.379055427222763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Car</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942-44E5-AC40-EEBAAAF72C5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942-44E5-AC40-EEBAAAF72C59}"/>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942-44E5-AC40-EEBAAAF72C59}"/>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3942-44E5-AC40-EEBAAAF72C59}"/>
              </c:ext>
            </c:extLst>
          </c:dPt>
          <c:dLbls>
            <c:dLbl>
              <c:idx val="2"/>
              <c:delete val="1"/>
              <c:extLst>
                <c:ext xmlns:c15="http://schemas.microsoft.com/office/drawing/2012/chart" uri="{CE6537A1-D6FC-4f65-9D91-7224C49458BB}"/>
                <c:ext xmlns:c16="http://schemas.microsoft.com/office/drawing/2014/chart" uri="{C3380CC4-5D6E-409C-BE32-E72D297353CC}">
                  <c16:uniqueId val="{00000005-3942-44E5-AC40-EEBAAAF72C59}"/>
                </c:ext>
              </c:extLst>
            </c:dLbl>
            <c:dLbl>
              <c:idx val="3"/>
              <c:delete val="1"/>
              <c:extLst>
                <c:ext xmlns:c15="http://schemas.microsoft.com/office/drawing/2012/chart" uri="{CE6537A1-D6FC-4f65-9D91-7224C49458BB}"/>
                <c:ext xmlns:c16="http://schemas.microsoft.com/office/drawing/2014/chart" uri="{C3380CC4-5D6E-409C-BE32-E72D297353CC}">
                  <c16:uniqueId val="{00000007-3942-44E5-AC40-EEBAAAF72C5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0 - 15 Mins</c:v>
                </c:pt>
                <c:pt idx="1">
                  <c:v>15 - 30 Mins</c:v>
                </c:pt>
                <c:pt idx="2">
                  <c:v>30 - 45 Mins</c:v>
                </c:pt>
                <c:pt idx="3">
                  <c:v>45 - 60 Mins</c:v>
                </c:pt>
              </c:strCache>
            </c:strRef>
          </c:cat>
          <c:val>
            <c:numRef>
              <c:f>Sheet1!$B$2:$B$5</c:f>
              <c:numCache>
                <c:formatCode>0.00%</c:formatCode>
                <c:ptCount val="4"/>
                <c:pt idx="0">
                  <c:v>0.87770000000000004</c:v>
                </c:pt>
                <c:pt idx="1">
                  <c:v>0.12230000000000001</c:v>
                </c:pt>
                <c:pt idx="2">
                  <c:v>0</c:v>
                </c:pt>
                <c:pt idx="3">
                  <c:v>0</c:v>
                </c:pt>
              </c:numCache>
            </c:numRef>
          </c:val>
          <c:extLst>
            <c:ext xmlns:c16="http://schemas.microsoft.com/office/drawing/2014/chart" uri="{C3380CC4-5D6E-409C-BE32-E72D297353CC}">
              <c16:uniqueId val="{00000008-3942-44E5-AC40-EEBAAAF72C59}"/>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958423017115994"/>
          <c:y val="7.409237569034987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Transit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62E-425A-BCE6-7875BE9E7B6C}"/>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62E-425A-BCE6-7875BE9E7B6C}"/>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62E-425A-BCE6-7875BE9E7B6C}"/>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862E-425A-BCE6-7875BE9E7B6C}"/>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862E-425A-BCE6-7875BE9E7B6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0 - 15 Mins</c:v>
                </c:pt>
                <c:pt idx="1">
                  <c:v>15 - 30 Mins</c:v>
                </c:pt>
                <c:pt idx="2">
                  <c:v>30 - 45 Mins</c:v>
                </c:pt>
                <c:pt idx="3">
                  <c:v>45 - 60 Mins</c:v>
                </c:pt>
                <c:pt idx="4">
                  <c:v>Above 60 Mins</c:v>
                </c:pt>
              </c:strCache>
            </c:strRef>
          </c:cat>
          <c:val>
            <c:numRef>
              <c:f>Sheet1!$B$2:$B$6</c:f>
              <c:numCache>
                <c:formatCode>0.00%</c:formatCode>
                <c:ptCount val="5"/>
                <c:pt idx="0">
                  <c:v>0.38190000000000002</c:v>
                </c:pt>
                <c:pt idx="1">
                  <c:v>0.39979999999999999</c:v>
                </c:pt>
                <c:pt idx="2">
                  <c:v>0.14460000000000001</c:v>
                </c:pt>
                <c:pt idx="3">
                  <c:v>2.9899999999999999E-2</c:v>
                </c:pt>
                <c:pt idx="4">
                  <c:v>4.3799999999999999E-2</c:v>
                </c:pt>
              </c:numCache>
            </c:numRef>
          </c:val>
          <c:extLst>
            <c:ext xmlns:c16="http://schemas.microsoft.com/office/drawing/2014/chart" uri="{C3380CC4-5D6E-409C-BE32-E72D297353CC}">
              <c16:uniqueId val="{0000000A-862E-425A-BCE6-7875BE9E7B6C}"/>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562143998421752"/>
          <c:y val="0.40715160612726448"/>
          <c:w val="0.21633170762575038"/>
          <c:h val="0.379055427222763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Car</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942-44E5-AC40-EEBAAAF72C5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942-44E5-AC40-EEBAAAF72C59}"/>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942-44E5-AC40-EEBAAAF72C59}"/>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3942-44E5-AC40-EEBAAAF72C59}"/>
              </c:ext>
            </c:extLst>
          </c:dPt>
          <c:dLbls>
            <c:dLbl>
              <c:idx val="2"/>
              <c:delete val="1"/>
              <c:extLst>
                <c:ext xmlns:c15="http://schemas.microsoft.com/office/drawing/2012/chart" uri="{CE6537A1-D6FC-4f65-9D91-7224C49458BB}"/>
                <c:ext xmlns:c16="http://schemas.microsoft.com/office/drawing/2014/chart" uri="{C3380CC4-5D6E-409C-BE32-E72D297353CC}">
                  <c16:uniqueId val="{00000005-3942-44E5-AC40-EEBAAAF72C59}"/>
                </c:ext>
              </c:extLst>
            </c:dLbl>
            <c:dLbl>
              <c:idx val="3"/>
              <c:delete val="1"/>
              <c:extLst>
                <c:ext xmlns:c15="http://schemas.microsoft.com/office/drawing/2012/chart" uri="{CE6537A1-D6FC-4f65-9D91-7224C49458BB}"/>
                <c:ext xmlns:c16="http://schemas.microsoft.com/office/drawing/2014/chart" uri="{C3380CC4-5D6E-409C-BE32-E72D297353CC}">
                  <c16:uniqueId val="{00000007-3942-44E5-AC40-EEBAAAF72C5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0 - 15 Mins</c:v>
                </c:pt>
                <c:pt idx="1">
                  <c:v>15 - 30 Mins</c:v>
                </c:pt>
                <c:pt idx="2">
                  <c:v>30 - 45 Mins</c:v>
                </c:pt>
                <c:pt idx="3">
                  <c:v>45 - 60 Mins</c:v>
                </c:pt>
              </c:strCache>
            </c:strRef>
          </c:cat>
          <c:val>
            <c:numRef>
              <c:f>Sheet1!$B$2:$B$5</c:f>
              <c:numCache>
                <c:formatCode>0.00%</c:formatCode>
                <c:ptCount val="4"/>
                <c:pt idx="0">
                  <c:v>0.83279999999999998</c:v>
                </c:pt>
                <c:pt idx="1">
                  <c:v>0.16719999999999999</c:v>
                </c:pt>
                <c:pt idx="2">
                  <c:v>0</c:v>
                </c:pt>
                <c:pt idx="3">
                  <c:v>0</c:v>
                </c:pt>
              </c:numCache>
            </c:numRef>
          </c:val>
          <c:extLst>
            <c:ext xmlns:c16="http://schemas.microsoft.com/office/drawing/2014/chart" uri="{C3380CC4-5D6E-409C-BE32-E72D297353CC}">
              <c16:uniqueId val="{00000008-3942-44E5-AC40-EEBAAAF72C59}"/>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958423017115994"/>
          <c:y val="7.409237569034987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Transit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62E-425A-BCE6-7875BE9E7B6C}"/>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62E-425A-BCE6-7875BE9E7B6C}"/>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62E-425A-BCE6-7875BE9E7B6C}"/>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862E-425A-BCE6-7875BE9E7B6C}"/>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862E-425A-BCE6-7875BE9E7B6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0 - 15 Mins</c:v>
                </c:pt>
                <c:pt idx="1">
                  <c:v>15 - 30 Mins</c:v>
                </c:pt>
                <c:pt idx="2">
                  <c:v>30 - 45 Mins</c:v>
                </c:pt>
                <c:pt idx="3">
                  <c:v>45 - 60 Mins</c:v>
                </c:pt>
                <c:pt idx="4">
                  <c:v>Above 60 Mins</c:v>
                </c:pt>
              </c:strCache>
            </c:strRef>
          </c:cat>
          <c:val>
            <c:numRef>
              <c:f>Sheet1!$B$2:$B$6</c:f>
              <c:numCache>
                <c:formatCode>0.00%</c:formatCode>
                <c:ptCount val="5"/>
                <c:pt idx="0">
                  <c:v>9.8699999999999996E-2</c:v>
                </c:pt>
                <c:pt idx="1">
                  <c:v>0.43669999999999998</c:v>
                </c:pt>
                <c:pt idx="2">
                  <c:v>0.24729999999999999</c:v>
                </c:pt>
                <c:pt idx="3">
                  <c:v>8.8700000000000001E-2</c:v>
                </c:pt>
                <c:pt idx="4">
                  <c:v>0.12859999999999999</c:v>
                </c:pt>
              </c:numCache>
            </c:numRef>
          </c:val>
          <c:extLst>
            <c:ext xmlns:c16="http://schemas.microsoft.com/office/drawing/2014/chart" uri="{C3380CC4-5D6E-409C-BE32-E72D297353CC}">
              <c16:uniqueId val="{0000000A-862E-425A-BCE6-7875BE9E7B6C}"/>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562143998421752"/>
          <c:y val="0.40715160612726448"/>
          <c:w val="0.21633170762575038"/>
          <c:h val="0.379055427222763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419DDE-EEF0-400D-B351-E9F30338184C}" type="doc">
      <dgm:prSet loTypeId="urn:microsoft.com/office/officeart/2005/8/layout/vProcess5" loCatId="process" qsTypeId="urn:microsoft.com/office/officeart/2005/8/quickstyle/simple1" qsCatId="simple" csTypeId="urn:microsoft.com/office/officeart/2005/8/colors/colorful2" csCatId="colorful" phldr="1"/>
      <dgm:spPr/>
    </dgm:pt>
    <dgm:pt modelId="{8AF4E00A-2E67-4EB5-8207-A7531BBF65A3}">
      <dgm:prSet phldrT="[Text]"/>
      <dgm:spPr/>
      <dgm:t>
        <a:bodyPr/>
        <a:lstStyle/>
        <a:p>
          <a:r>
            <a:rPr lang="en-US" dirty="0"/>
            <a:t>American Community Survey Data (ACS)</a:t>
          </a:r>
          <a:br>
            <a:rPr lang="en-US" dirty="0"/>
          </a:br>
          <a:r>
            <a:rPr lang="en-US" dirty="0"/>
            <a:t>	=&gt; Census Bureau via API (Python)</a:t>
          </a:r>
        </a:p>
      </dgm:t>
    </dgm:pt>
    <dgm:pt modelId="{50034F0E-06DC-49D5-BE41-B2DCB8C1C39E}" type="parTrans" cxnId="{A30DD2E6-A713-4CE4-9690-E3EFA769444C}">
      <dgm:prSet/>
      <dgm:spPr/>
      <dgm:t>
        <a:bodyPr/>
        <a:lstStyle/>
        <a:p>
          <a:endParaRPr lang="en-US"/>
        </a:p>
      </dgm:t>
    </dgm:pt>
    <dgm:pt modelId="{F7087E0F-D14A-4950-AC81-CD002533ED24}" type="sibTrans" cxnId="{A30DD2E6-A713-4CE4-9690-E3EFA769444C}">
      <dgm:prSet/>
      <dgm:spPr/>
      <dgm:t>
        <a:bodyPr/>
        <a:lstStyle/>
        <a:p>
          <a:endParaRPr lang="en-US"/>
        </a:p>
      </dgm:t>
    </dgm:pt>
    <dgm:pt modelId="{02E32C01-8F60-4F80-9F40-FB6389A9FE8C}">
      <dgm:prSet phldrT="[Text]"/>
      <dgm:spPr/>
      <dgm:t>
        <a:bodyPr/>
        <a:lstStyle/>
        <a:p>
          <a:r>
            <a:rPr lang="en-US" dirty="0"/>
            <a:t>Data Sources for different Resources</a:t>
          </a:r>
          <a:br>
            <a:rPr lang="en-US" dirty="0"/>
          </a:br>
          <a:r>
            <a:rPr lang="en-US" dirty="0"/>
            <a:t>	=&gt; LODES, themap.io, Google Maps</a:t>
          </a:r>
        </a:p>
      </dgm:t>
    </dgm:pt>
    <dgm:pt modelId="{530CD382-8259-4681-A7CE-998E9CE7F871}" type="parTrans" cxnId="{4B24C3C0-5E77-49EE-9FA7-AF2871203B5C}">
      <dgm:prSet/>
      <dgm:spPr/>
      <dgm:t>
        <a:bodyPr/>
        <a:lstStyle/>
        <a:p>
          <a:endParaRPr lang="en-US"/>
        </a:p>
      </dgm:t>
    </dgm:pt>
    <dgm:pt modelId="{DD1CBCCF-7C4C-4810-A595-4E46AA9D3EE2}" type="sibTrans" cxnId="{4B24C3C0-5E77-49EE-9FA7-AF2871203B5C}">
      <dgm:prSet/>
      <dgm:spPr/>
      <dgm:t>
        <a:bodyPr/>
        <a:lstStyle/>
        <a:p>
          <a:endParaRPr lang="en-US"/>
        </a:p>
      </dgm:t>
    </dgm:pt>
    <dgm:pt modelId="{BFB9CCC5-58CB-49A9-908B-98C42A4DC45A}">
      <dgm:prSet phldrT="[Text]"/>
      <dgm:spPr/>
      <dgm:t>
        <a:bodyPr/>
        <a:lstStyle/>
        <a:p>
          <a:r>
            <a:rPr lang="en-US" dirty="0"/>
            <a:t>Calculating Travel time</a:t>
          </a:r>
          <a:br>
            <a:rPr lang="en-US" dirty="0"/>
          </a:br>
          <a:r>
            <a:rPr lang="en-US" dirty="0"/>
            <a:t>	=&gt; OTP, GTFS</a:t>
          </a:r>
        </a:p>
      </dgm:t>
    </dgm:pt>
    <dgm:pt modelId="{5AC8A70A-25A3-4495-B45A-F4B9A9626495}" type="parTrans" cxnId="{682C3F25-A2A7-434F-9C41-F62202064316}">
      <dgm:prSet/>
      <dgm:spPr/>
      <dgm:t>
        <a:bodyPr/>
        <a:lstStyle/>
        <a:p>
          <a:endParaRPr lang="en-US"/>
        </a:p>
      </dgm:t>
    </dgm:pt>
    <dgm:pt modelId="{A19CEEFC-03CC-4C4C-ADB6-DB3BF8A10229}" type="sibTrans" cxnId="{682C3F25-A2A7-434F-9C41-F62202064316}">
      <dgm:prSet/>
      <dgm:spPr/>
      <dgm:t>
        <a:bodyPr/>
        <a:lstStyle/>
        <a:p>
          <a:endParaRPr lang="en-US"/>
        </a:p>
      </dgm:t>
    </dgm:pt>
    <dgm:pt modelId="{54C8966A-DC20-4AAB-B36F-D142118B42D5}">
      <dgm:prSet phldrT="[Text]"/>
      <dgm:spPr/>
      <dgm:t>
        <a:bodyPr/>
        <a:lstStyle/>
        <a:p>
          <a:r>
            <a:rPr lang="en-US" dirty="0"/>
            <a:t>Mapping</a:t>
          </a:r>
          <a:br>
            <a:rPr lang="en-US" dirty="0"/>
          </a:br>
          <a:r>
            <a:rPr lang="en-US" dirty="0"/>
            <a:t>	=&gt; QGIS, Tableau</a:t>
          </a:r>
        </a:p>
      </dgm:t>
    </dgm:pt>
    <dgm:pt modelId="{DD4E486E-05E0-45C1-816F-A199DC92253A}" type="parTrans" cxnId="{B24925E6-5338-49C1-9211-7C501EF8F4D5}">
      <dgm:prSet/>
      <dgm:spPr/>
      <dgm:t>
        <a:bodyPr/>
        <a:lstStyle/>
        <a:p>
          <a:endParaRPr lang="en-US"/>
        </a:p>
      </dgm:t>
    </dgm:pt>
    <dgm:pt modelId="{54EEC5A9-9A8C-4256-9EE2-F893E77AF306}" type="sibTrans" cxnId="{B24925E6-5338-49C1-9211-7C501EF8F4D5}">
      <dgm:prSet/>
      <dgm:spPr/>
      <dgm:t>
        <a:bodyPr/>
        <a:lstStyle/>
        <a:p>
          <a:endParaRPr lang="en-US"/>
        </a:p>
      </dgm:t>
    </dgm:pt>
    <dgm:pt modelId="{82F4F950-0F6C-490C-9C05-E9E6E030BA8F}">
      <dgm:prSet phldrT="[Text]"/>
      <dgm:spPr/>
      <dgm:t>
        <a:bodyPr/>
        <a:lstStyle/>
        <a:p>
          <a:r>
            <a:rPr lang="en-US" dirty="0"/>
            <a:t>Combining/Aggregating the data</a:t>
          </a:r>
          <a:br>
            <a:rPr lang="en-US" dirty="0"/>
          </a:br>
          <a:r>
            <a:rPr lang="en-US" dirty="0"/>
            <a:t>	=&gt; SQL, R, Python</a:t>
          </a:r>
        </a:p>
      </dgm:t>
    </dgm:pt>
    <dgm:pt modelId="{D956BA9C-BFF6-4167-9151-36FE9957B3C7}" type="parTrans" cxnId="{0BB6BA9A-B715-4E6B-B806-4D6FA41FEE97}">
      <dgm:prSet/>
      <dgm:spPr/>
      <dgm:t>
        <a:bodyPr/>
        <a:lstStyle/>
        <a:p>
          <a:endParaRPr lang="en-US"/>
        </a:p>
      </dgm:t>
    </dgm:pt>
    <dgm:pt modelId="{4A66EFAC-3365-4585-81A0-411DD93C81EC}" type="sibTrans" cxnId="{0BB6BA9A-B715-4E6B-B806-4D6FA41FEE97}">
      <dgm:prSet/>
      <dgm:spPr/>
      <dgm:t>
        <a:bodyPr/>
        <a:lstStyle/>
        <a:p>
          <a:endParaRPr lang="en-US"/>
        </a:p>
      </dgm:t>
    </dgm:pt>
    <dgm:pt modelId="{DDDFDEF7-37FF-425A-AE24-EE91E63AC05C}" type="pres">
      <dgm:prSet presAssocID="{D4419DDE-EEF0-400D-B351-E9F30338184C}" presName="outerComposite" presStyleCnt="0">
        <dgm:presLayoutVars>
          <dgm:chMax val="5"/>
          <dgm:dir/>
          <dgm:resizeHandles val="exact"/>
        </dgm:presLayoutVars>
      </dgm:prSet>
      <dgm:spPr/>
    </dgm:pt>
    <dgm:pt modelId="{EF704878-B2C5-4018-BD01-D71565F2F465}" type="pres">
      <dgm:prSet presAssocID="{D4419DDE-EEF0-400D-B351-E9F30338184C}" presName="dummyMaxCanvas" presStyleCnt="0">
        <dgm:presLayoutVars/>
      </dgm:prSet>
      <dgm:spPr/>
    </dgm:pt>
    <dgm:pt modelId="{813EBBEE-3BAD-41C8-B50D-688C3DB56286}" type="pres">
      <dgm:prSet presAssocID="{D4419DDE-EEF0-400D-B351-E9F30338184C}" presName="FiveNodes_1" presStyleLbl="node1" presStyleIdx="0" presStyleCnt="5">
        <dgm:presLayoutVars>
          <dgm:bulletEnabled val="1"/>
        </dgm:presLayoutVars>
      </dgm:prSet>
      <dgm:spPr/>
    </dgm:pt>
    <dgm:pt modelId="{C1B8787E-CA96-48C7-BF03-600BE569B5EB}" type="pres">
      <dgm:prSet presAssocID="{D4419DDE-EEF0-400D-B351-E9F30338184C}" presName="FiveNodes_2" presStyleLbl="node1" presStyleIdx="1" presStyleCnt="5">
        <dgm:presLayoutVars>
          <dgm:bulletEnabled val="1"/>
        </dgm:presLayoutVars>
      </dgm:prSet>
      <dgm:spPr/>
    </dgm:pt>
    <dgm:pt modelId="{9345FFD2-477C-49E5-BACF-3AD8F8BE3E4E}" type="pres">
      <dgm:prSet presAssocID="{D4419DDE-EEF0-400D-B351-E9F30338184C}" presName="FiveNodes_3" presStyleLbl="node1" presStyleIdx="2" presStyleCnt="5">
        <dgm:presLayoutVars>
          <dgm:bulletEnabled val="1"/>
        </dgm:presLayoutVars>
      </dgm:prSet>
      <dgm:spPr/>
    </dgm:pt>
    <dgm:pt modelId="{C16E27CC-36A2-44B6-BA83-6F29D18EDFB1}" type="pres">
      <dgm:prSet presAssocID="{D4419DDE-EEF0-400D-B351-E9F30338184C}" presName="FiveNodes_4" presStyleLbl="node1" presStyleIdx="3" presStyleCnt="5">
        <dgm:presLayoutVars>
          <dgm:bulletEnabled val="1"/>
        </dgm:presLayoutVars>
      </dgm:prSet>
      <dgm:spPr/>
    </dgm:pt>
    <dgm:pt modelId="{34AA06E5-0F8F-4651-8E25-A3CC31554732}" type="pres">
      <dgm:prSet presAssocID="{D4419DDE-EEF0-400D-B351-E9F30338184C}" presName="FiveNodes_5" presStyleLbl="node1" presStyleIdx="4" presStyleCnt="5">
        <dgm:presLayoutVars>
          <dgm:bulletEnabled val="1"/>
        </dgm:presLayoutVars>
      </dgm:prSet>
      <dgm:spPr/>
    </dgm:pt>
    <dgm:pt modelId="{B2E53DD4-6870-409A-931B-F61F2C28A586}" type="pres">
      <dgm:prSet presAssocID="{D4419DDE-EEF0-400D-B351-E9F30338184C}" presName="FiveConn_1-2" presStyleLbl="fgAccFollowNode1" presStyleIdx="0" presStyleCnt="4">
        <dgm:presLayoutVars>
          <dgm:bulletEnabled val="1"/>
        </dgm:presLayoutVars>
      </dgm:prSet>
      <dgm:spPr/>
    </dgm:pt>
    <dgm:pt modelId="{68965AE1-1304-4587-A372-912B4C5E12E7}" type="pres">
      <dgm:prSet presAssocID="{D4419DDE-EEF0-400D-B351-E9F30338184C}" presName="FiveConn_2-3" presStyleLbl="fgAccFollowNode1" presStyleIdx="1" presStyleCnt="4">
        <dgm:presLayoutVars>
          <dgm:bulletEnabled val="1"/>
        </dgm:presLayoutVars>
      </dgm:prSet>
      <dgm:spPr/>
    </dgm:pt>
    <dgm:pt modelId="{78FC4D5C-1B7C-476C-BDE6-8951B86E399D}" type="pres">
      <dgm:prSet presAssocID="{D4419DDE-EEF0-400D-B351-E9F30338184C}" presName="FiveConn_3-4" presStyleLbl="fgAccFollowNode1" presStyleIdx="2" presStyleCnt="4">
        <dgm:presLayoutVars>
          <dgm:bulletEnabled val="1"/>
        </dgm:presLayoutVars>
      </dgm:prSet>
      <dgm:spPr/>
    </dgm:pt>
    <dgm:pt modelId="{F25FF0D0-36C4-4A74-AA4F-C1E689BD0BD8}" type="pres">
      <dgm:prSet presAssocID="{D4419DDE-EEF0-400D-B351-E9F30338184C}" presName="FiveConn_4-5" presStyleLbl="fgAccFollowNode1" presStyleIdx="3" presStyleCnt="4">
        <dgm:presLayoutVars>
          <dgm:bulletEnabled val="1"/>
        </dgm:presLayoutVars>
      </dgm:prSet>
      <dgm:spPr/>
    </dgm:pt>
    <dgm:pt modelId="{CCA7DB8E-7512-4F3E-8B25-C32813BE5B92}" type="pres">
      <dgm:prSet presAssocID="{D4419DDE-EEF0-400D-B351-E9F30338184C}" presName="FiveNodes_1_text" presStyleLbl="node1" presStyleIdx="4" presStyleCnt="5">
        <dgm:presLayoutVars>
          <dgm:bulletEnabled val="1"/>
        </dgm:presLayoutVars>
      </dgm:prSet>
      <dgm:spPr/>
    </dgm:pt>
    <dgm:pt modelId="{E6D43D1B-A34D-4CB2-9209-8C7985A06C70}" type="pres">
      <dgm:prSet presAssocID="{D4419DDE-EEF0-400D-B351-E9F30338184C}" presName="FiveNodes_2_text" presStyleLbl="node1" presStyleIdx="4" presStyleCnt="5">
        <dgm:presLayoutVars>
          <dgm:bulletEnabled val="1"/>
        </dgm:presLayoutVars>
      </dgm:prSet>
      <dgm:spPr/>
    </dgm:pt>
    <dgm:pt modelId="{1543E519-08F6-4863-AEB7-1E8F51A5FF84}" type="pres">
      <dgm:prSet presAssocID="{D4419DDE-EEF0-400D-B351-E9F30338184C}" presName="FiveNodes_3_text" presStyleLbl="node1" presStyleIdx="4" presStyleCnt="5">
        <dgm:presLayoutVars>
          <dgm:bulletEnabled val="1"/>
        </dgm:presLayoutVars>
      </dgm:prSet>
      <dgm:spPr/>
    </dgm:pt>
    <dgm:pt modelId="{FF3A2D31-5067-4589-B66E-938C05D6F8B9}" type="pres">
      <dgm:prSet presAssocID="{D4419DDE-EEF0-400D-B351-E9F30338184C}" presName="FiveNodes_4_text" presStyleLbl="node1" presStyleIdx="4" presStyleCnt="5">
        <dgm:presLayoutVars>
          <dgm:bulletEnabled val="1"/>
        </dgm:presLayoutVars>
      </dgm:prSet>
      <dgm:spPr/>
    </dgm:pt>
    <dgm:pt modelId="{FB884CC9-0F2A-4F4E-9929-8EA760D0F689}" type="pres">
      <dgm:prSet presAssocID="{D4419DDE-EEF0-400D-B351-E9F30338184C}" presName="FiveNodes_5_text" presStyleLbl="node1" presStyleIdx="4" presStyleCnt="5">
        <dgm:presLayoutVars>
          <dgm:bulletEnabled val="1"/>
        </dgm:presLayoutVars>
      </dgm:prSet>
      <dgm:spPr/>
    </dgm:pt>
  </dgm:ptLst>
  <dgm:cxnLst>
    <dgm:cxn modelId="{682C3F25-A2A7-434F-9C41-F62202064316}" srcId="{D4419DDE-EEF0-400D-B351-E9F30338184C}" destId="{BFB9CCC5-58CB-49A9-908B-98C42A4DC45A}" srcOrd="2" destOrd="0" parTransId="{5AC8A70A-25A3-4495-B45A-F4B9A9626495}" sibTransId="{A19CEEFC-03CC-4C4C-ADB6-DB3BF8A10229}"/>
    <dgm:cxn modelId="{72A70132-6CB6-4184-9465-D307C7170906}" type="presOf" srcId="{F7087E0F-D14A-4950-AC81-CD002533ED24}" destId="{B2E53DD4-6870-409A-931B-F61F2C28A586}" srcOrd="0" destOrd="0" presId="urn:microsoft.com/office/officeart/2005/8/layout/vProcess5"/>
    <dgm:cxn modelId="{D2A69C36-1D82-4672-89D2-657162F3E92A}" type="presOf" srcId="{A19CEEFC-03CC-4C4C-ADB6-DB3BF8A10229}" destId="{78FC4D5C-1B7C-476C-BDE6-8951B86E399D}" srcOrd="0" destOrd="0" presId="urn:microsoft.com/office/officeart/2005/8/layout/vProcess5"/>
    <dgm:cxn modelId="{67E4D738-EF58-484E-9307-B8C4F2C7366B}" type="presOf" srcId="{8AF4E00A-2E67-4EB5-8207-A7531BBF65A3}" destId="{813EBBEE-3BAD-41C8-B50D-688C3DB56286}" srcOrd="0" destOrd="0" presId="urn:microsoft.com/office/officeart/2005/8/layout/vProcess5"/>
    <dgm:cxn modelId="{09CC224A-10D6-4D59-8930-F51D7D71CCDD}" type="presOf" srcId="{8AF4E00A-2E67-4EB5-8207-A7531BBF65A3}" destId="{CCA7DB8E-7512-4F3E-8B25-C32813BE5B92}" srcOrd="1" destOrd="0" presId="urn:microsoft.com/office/officeart/2005/8/layout/vProcess5"/>
    <dgm:cxn modelId="{D76FA272-AED3-4007-ABE3-77D1DFBBE7FE}" type="presOf" srcId="{02E32C01-8F60-4F80-9F40-FB6389A9FE8C}" destId="{C1B8787E-CA96-48C7-BF03-600BE569B5EB}" srcOrd="0" destOrd="0" presId="urn:microsoft.com/office/officeart/2005/8/layout/vProcess5"/>
    <dgm:cxn modelId="{406BB679-85F3-42C6-AF50-39A7C3220EA5}" type="presOf" srcId="{4A66EFAC-3365-4585-81A0-411DD93C81EC}" destId="{F25FF0D0-36C4-4A74-AA4F-C1E689BD0BD8}" srcOrd="0" destOrd="0" presId="urn:microsoft.com/office/officeart/2005/8/layout/vProcess5"/>
    <dgm:cxn modelId="{0C64DF82-229C-4A31-9EBD-398270833269}" type="presOf" srcId="{54C8966A-DC20-4AAB-B36F-D142118B42D5}" destId="{34AA06E5-0F8F-4651-8E25-A3CC31554732}" srcOrd="0" destOrd="0" presId="urn:microsoft.com/office/officeart/2005/8/layout/vProcess5"/>
    <dgm:cxn modelId="{B457BD83-AAFA-4203-89E2-2E3D24BD9F4C}" type="presOf" srcId="{DD1CBCCF-7C4C-4810-A595-4E46AA9D3EE2}" destId="{68965AE1-1304-4587-A372-912B4C5E12E7}" srcOrd="0" destOrd="0" presId="urn:microsoft.com/office/officeart/2005/8/layout/vProcess5"/>
    <dgm:cxn modelId="{0BB6BA9A-B715-4E6B-B806-4D6FA41FEE97}" srcId="{D4419DDE-EEF0-400D-B351-E9F30338184C}" destId="{82F4F950-0F6C-490C-9C05-E9E6E030BA8F}" srcOrd="3" destOrd="0" parTransId="{D956BA9C-BFF6-4167-9151-36FE9957B3C7}" sibTransId="{4A66EFAC-3365-4585-81A0-411DD93C81EC}"/>
    <dgm:cxn modelId="{D0C848A8-3527-44EF-B7C4-793B42CACD54}" type="presOf" srcId="{BFB9CCC5-58CB-49A9-908B-98C42A4DC45A}" destId="{9345FFD2-477C-49E5-BACF-3AD8F8BE3E4E}" srcOrd="0" destOrd="0" presId="urn:microsoft.com/office/officeart/2005/8/layout/vProcess5"/>
    <dgm:cxn modelId="{6B9BCBB2-9760-43C7-B1F8-556181BDB456}" type="presOf" srcId="{82F4F950-0F6C-490C-9C05-E9E6E030BA8F}" destId="{FF3A2D31-5067-4589-B66E-938C05D6F8B9}" srcOrd="1" destOrd="0" presId="urn:microsoft.com/office/officeart/2005/8/layout/vProcess5"/>
    <dgm:cxn modelId="{4B24C3C0-5E77-49EE-9FA7-AF2871203B5C}" srcId="{D4419DDE-EEF0-400D-B351-E9F30338184C}" destId="{02E32C01-8F60-4F80-9F40-FB6389A9FE8C}" srcOrd="1" destOrd="0" parTransId="{530CD382-8259-4681-A7CE-998E9CE7F871}" sibTransId="{DD1CBCCF-7C4C-4810-A595-4E46AA9D3EE2}"/>
    <dgm:cxn modelId="{405929C5-8CFC-46AA-A3FC-AE473FFD86DE}" type="presOf" srcId="{BFB9CCC5-58CB-49A9-908B-98C42A4DC45A}" destId="{1543E519-08F6-4863-AEB7-1E8F51A5FF84}" srcOrd="1" destOrd="0" presId="urn:microsoft.com/office/officeart/2005/8/layout/vProcess5"/>
    <dgm:cxn modelId="{E9DE1FCA-251E-4E48-A20A-4FC7E5DDB983}" type="presOf" srcId="{D4419DDE-EEF0-400D-B351-E9F30338184C}" destId="{DDDFDEF7-37FF-425A-AE24-EE91E63AC05C}" srcOrd="0" destOrd="0" presId="urn:microsoft.com/office/officeart/2005/8/layout/vProcess5"/>
    <dgm:cxn modelId="{CEABDDCC-DEB5-460D-A62D-7D1BAE77D3E8}" type="presOf" srcId="{02E32C01-8F60-4F80-9F40-FB6389A9FE8C}" destId="{E6D43D1B-A34D-4CB2-9209-8C7985A06C70}" srcOrd="1" destOrd="0" presId="urn:microsoft.com/office/officeart/2005/8/layout/vProcess5"/>
    <dgm:cxn modelId="{B24925E6-5338-49C1-9211-7C501EF8F4D5}" srcId="{D4419DDE-EEF0-400D-B351-E9F30338184C}" destId="{54C8966A-DC20-4AAB-B36F-D142118B42D5}" srcOrd="4" destOrd="0" parTransId="{DD4E486E-05E0-45C1-816F-A199DC92253A}" sibTransId="{54EEC5A9-9A8C-4256-9EE2-F893E77AF306}"/>
    <dgm:cxn modelId="{A30DD2E6-A713-4CE4-9690-E3EFA769444C}" srcId="{D4419DDE-EEF0-400D-B351-E9F30338184C}" destId="{8AF4E00A-2E67-4EB5-8207-A7531BBF65A3}" srcOrd="0" destOrd="0" parTransId="{50034F0E-06DC-49D5-BE41-B2DCB8C1C39E}" sibTransId="{F7087E0F-D14A-4950-AC81-CD002533ED24}"/>
    <dgm:cxn modelId="{BA51EAE8-58EA-4770-A7D6-E879FE2A7F80}" type="presOf" srcId="{82F4F950-0F6C-490C-9C05-E9E6E030BA8F}" destId="{C16E27CC-36A2-44B6-BA83-6F29D18EDFB1}" srcOrd="0" destOrd="0" presId="urn:microsoft.com/office/officeart/2005/8/layout/vProcess5"/>
    <dgm:cxn modelId="{F2690EFD-C54B-47C0-B7CB-FA06DB0DA997}" type="presOf" srcId="{54C8966A-DC20-4AAB-B36F-D142118B42D5}" destId="{FB884CC9-0F2A-4F4E-9929-8EA760D0F689}" srcOrd="1" destOrd="0" presId="urn:microsoft.com/office/officeart/2005/8/layout/vProcess5"/>
    <dgm:cxn modelId="{0031D739-19F9-4C1F-A975-96047B42465B}" type="presParOf" srcId="{DDDFDEF7-37FF-425A-AE24-EE91E63AC05C}" destId="{EF704878-B2C5-4018-BD01-D71565F2F465}" srcOrd="0" destOrd="0" presId="urn:microsoft.com/office/officeart/2005/8/layout/vProcess5"/>
    <dgm:cxn modelId="{356E258A-F433-49C1-9032-4B5E2D48C911}" type="presParOf" srcId="{DDDFDEF7-37FF-425A-AE24-EE91E63AC05C}" destId="{813EBBEE-3BAD-41C8-B50D-688C3DB56286}" srcOrd="1" destOrd="0" presId="urn:microsoft.com/office/officeart/2005/8/layout/vProcess5"/>
    <dgm:cxn modelId="{2E06311E-322C-4763-BA0E-17831F7A71C8}" type="presParOf" srcId="{DDDFDEF7-37FF-425A-AE24-EE91E63AC05C}" destId="{C1B8787E-CA96-48C7-BF03-600BE569B5EB}" srcOrd="2" destOrd="0" presId="urn:microsoft.com/office/officeart/2005/8/layout/vProcess5"/>
    <dgm:cxn modelId="{6AD58029-71EE-4464-8C7D-C1D22F605435}" type="presParOf" srcId="{DDDFDEF7-37FF-425A-AE24-EE91E63AC05C}" destId="{9345FFD2-477C-49E5-BACF-3AD8F8BE3E4E}" srcOrd="3" destOrd="0" presId="urn:microsoft.com/office/officeart/2005/8/layout/vProcess5"/>
    <dgm:cxn modelId="{E73FEFEC-6A53-4EAA-836F-BA6A1310CD62}" type="presParOf" srcId="{DDDFDEF7-37FF-425A-AE24-EE91E63AC05C}" destId="{C16E27CC-36A2-44B6-BA83-6F29D18EDFB1}" srcOrd="4" destOrd="0" presId="urn:microsoft.com/office/officeart/2005/8/layout/vProcess5"/>
    <dgm:cxn modelId="{712254A6-7131-4870-9726-8DD7190E671E}" type="presParOf" srcId="{DDDFDEF7-37FF-425A-AE24-EE91E63AC05C}" destId="{34AA06E5-0F8F-4651-8E25-A3CC31554732}" srcOrd="5" destOrd="0" presId="urn:microsoft.com/office/officeart/2005/8/layout/vProcess5"/>
    <dgm:cxn modelId="{7A14822A-ACF6-46FC-B404-6621C0CACD26}" type="presParOf" srcId="{DDDFDEF7-37FF-425A-AE24-EE91E63AC05C}" destId="{B2E53DD4-6870-409A-931B-F61F2C28A586}" srcOrd="6" destOrd="0" presId="urn:microsoft.com/office/officeart/2005/8/layout/vProcess5"/>
    <dgm:cxn modelId="{541E5BC7-7A97-4744-9B2D-415A3EB9CE1D}" type="presParOf" srcId="{DDDFDEF7-37FF-425A-AE24-EE91E63AC05C}" destId="{68965AE1-1304-4587-A372-912B4C5E12E7}" srcOrd="7" destOrd="0" presId="urn:microsoft.com/office/officeart/2005/8/layout/vProcess5"/>
    <dgm:cxn modelId="{C0219627-0630-40DE-8338-58E94B5FC10A}" type="presParOf" srcId="{DDDFDEF7-37FF-425A-AE24-EE91E63AC05C}" destId="{78FC4D5C-1B7C-476C-BDE6-8951B86E399D}" srcOrd="8" destOrd="0" presId="urn:microsoft.com/office/officeart/2005/8/layout/vProcess5"/>
    <dgm:cxn modelId="{18EEFA4E-FDC8-497E-A45A-723863E5FDE5}" type="presParOf" srcId="{DDDFDEF7-37FF-425A-AE24-EE91E63AC05C}" destId="{F25FF0D0-36C4-4A74-AA4F-C1E689BD0BD8}" srcOrd="9" destOrd="0" presId="urn:microsoft.com/office/officeart/2005/8/layout/vProcess5"/>
    <dgm:cxn modelId="{1729FE40-67C2-4CA9-A805-25CE157F7B4F}" type="presParOf" srcId="{DDDFDEF7-37FF-425A-AE24-EE91E63AC05C}" destId="{CCA7DB8E-7512-4F3E-8B25-C32813BE5B92}" srcOrd="10" destOrd="0" presId="urn:microsoft.com/office/officeart/2005/8/layout/vProcess5"/>
    <dgm:cxn modelId="{A890F9D6-A7A9-4A4A-B0D8-52AC450D66C8}" type="presParOf" srcId="{DDDFDEF7-37FF-425A-AE24-EE91E63AC05C}" destId="{E6D43D1B-A34D-4CB2-9209-8C7985A06C70}" srcOrd="11" destOrd="0" presId="urn:microsoft.com/office/officeart/2005/8/layout/vProcess5"/>
    <dgm:cxn modelId="{FA7C0BB5-18FD-45D9-97F2-BB8E9D8BFAFB}" type="presParOf" srcId="{DDDFDEF7-37FF-425A-AE24-EE91E63AC05C}" destId="{1543E519-08F6-4863-AEB7-1E8F51A5FF84}" srcOrd="12" destOrd="0" presId="urn:microsoft.com/office/officeart/2005/8/layout/vProcess5"/>
    <dgm:cxn modelId="{4A0D6516-074C-43BB-A28C-DDBCF3A38BED}" type="presParOf" srcId="{DDDFDEF7-37FF-425A-AE24-EE91E63AC05C}" destId="{FF3A2D31-5067-4589-B66E-938C05D6F8B9}" srcOrd="13" destOrd="0" presId="urn:microsoft.com/office/officeart/2005/8/layout/vProcess5"/>
    <dgm:cxn modelId="{68CB0B86-CE2C-414F-B4B0-276D0FFA35FB}" type="presParOf" srcId="{DDDFDEF7-37FF-425A-AE24-EE91E63AC05C}" destId="{FB884CC9-0F2A-4F4E-9929-8EA760D0F68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EC823C-10D6-49C7-BB5A-111783544BA6}" type="doc">
      <dgm:prSet loTypeId="urn:microsoft.com/office/officeart/2005/8/layout/process2" loCatId="process" qsTypeId="urn:microsoft.com/office/officeart/2005/8/quickstyle/simple4" qsCatId="simple" csTypeId="urn:microsoft.com/office/officeart/2005/8/colors/colorful2" csCatId="colorful" phldr="1"/>
      <dgm:spPr/>
      <dgm:t>
        <a:bodyPr/>
        <a:lstStyle/>
        <a:p>
          <a:endParaRPr lang="en-US"/>
        </a:p>
      </dgm:t>
    </dgm:pt>
    <dgm:pt modelId="{978D401E-8D75-472C-99FD-BEA827B9B680}">
      <dgm:prSet/>
      <dgm:spPr/>
      <dgm:t>
        <a:bodyPr/>
        <a:lstStyle/>
        <a:p>
          <a:r>
            <a:rPr lang="en-US" b="1" dirty="0"/>
            <a:t>CBG 481130100001 has 11,222 jobs that pays more than living wages</a:t>
          </a:r>
        </a:p>
      </dgm:t>
    </dgm:pt>
    <dgm:pt modelId="{183C6191-FAA8-4645-BD7B-E88FA38968FD}" type="parTrans" cxnId="{A0535451-1417-43CB-A95B-59A135DC031C}">
      <dgm:prSet/>
      <dgm:spPr/>
      <dgm:t>
        <a:bodyPr/>
        <a:lstStyle/>
        <a:p>
          <a:endParaRPr lang="en-US"/>
        </a:p>
      </dgm:t>
    </dgm:pt>
    <dgm:pt modelId="{D40AC424-245F-469C-809F-D6B617DD8533}" type="sibTrans" cxnId="{A0535451-1417-43CB-A95B-59A135DC031C}">
      <dgm:prSet/>
      <dgm:spPr/>
      <dgm:t>
        <a:bodyPr/>
        <a:lstStyle/>
        <a:p>
          <a:endParaRPr lang="en-US"/>
        </a:p>
      </dgm:t>
    </dgm:pt>
    <dgm:pt modelId="{75DB8901-E8A1-4BCB-9D5B-98452205D41E}" type="pres">
      <dgm:prSet presAssocID="{94EC823C-10D6-49C7-BB5A-111783544BA6}" presName="linearFlow" presStyleCnt="0">
        <dgm:presLayoutVars>
          <dgm:resizeHandles val="exact"/>
        </dgm:presLayoutVars>
      </dgm:prSet>
      <dgm:spPr/>
    </dgm:pt>
    <dgm:pt modelId="{CBDF271F-F13C-4D85-96A8-9FC8AAD0877A}" type="pres">
      <dgm:prSet presAssocID="{978D401E-8D75-472C-99FD-BEA827B9B680}" presName="node" presStyleLbl="node1" presStyleIdx="0" presStyleCnt="1" custScaleX="122282" custLinFactNeighborY="-659">
        <dgm:presLayoutVars>
          <dgm:bulletEnabled val="1"/>
        </dgm:presLayoutVars>
      </dgm:prSet>
      <dgm:spPr/>
    </dgm:pt>
  </dgm:ptLst>
  <dgm:cxnLst>
    <dgm:cxn modelId="{A0535451-1417-43CB-A95B-59A135DC031C}" srcId="{94EC823C-10D6-49C7-BB5A-111783544BA6}" destId="{978D401E-8D75-472C-99FD-BEA827B9B680}" srcOrd="0" destOrd="0" parTransId="{183C6191-FAA8-4645-BD7B-E88FA38968FD}" sibTransId="{D40AC424-245F-469C-809F-D6B617DD8533}"/>
    <dgm:cxn modelId="{559549B6-E4F9-41D9-9959-2651FBA7191C}" type="presOf" srcId="{94EC823C-10D6-49C7-BB5A-111783544BA6}" destId="{75DB8901-E8A1-4BCB-9D5B-98452205D41E}" srcOrd="0" destOrd="0" presId="urn:microsoft.com/office/officeart/2005/8/layout/process2"/>
    <dgm:cxn modelId="{60EBF6BD-6682-4658-B2D9-9718B26463A6}" type="presOf" srcId="{978D401E-8D75-472C-99FD-BEA827B9B680}" destId="{CBDF271F-F13C-4D85-96A8-9FC8AAD0877A}" srcOrd="0" destOrd="0" presId="urn:microsoft.com/office/officeart/2005/8/layout/process2"/>
    <dgm:cxn modelId="{B864EA63-B9D4-42F7-8174-E21E3CB911FB}" type="presParOf" srcId="{75DB8901-E8A1-4BCB-9D5B-98452205D41E}" destId="{CBDF271F-F13C-4D85-96A8-9FC8AAD0877A}"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419DDE-EEF0-400D-B351-E9F30338184C}" type="doc">
      <dgm:prSet loTypeId="urn:microsoft.com/office/officeart/2005/8/layout/vProcess5" loCatId="process" qsTypeId="urn:microsoft.com/office/officeart/2005/8/quickstyle/simple1" qsCatId="simple" csTypeId="urn:microsoft.com/office/officeart/2005/8/colors/colorful2" csCatId="colorful" phldr="1"/>
      <dgm:spPr/>
    </dgm:pt>
    <dgm:pt modelId="{8AF4E00A-2E67-4EB5-8207-A7531BBF65A3}">
      <dgm:prSet phldrT="[Text]"/>
      <dgm:spPr/>
      <dgm:t>
        <a:bodyPr/>
        <a:lstStyle/>
        <a:p>
          <a:r>
            <a:rPr lang="en-US" dirty="0"/>
            <a:t>American Community Survey Data (ACS)</a:t>
          </a:r>
          <a:br>
            <a:rPr lang="en-US" dirty="0"/>
          </a:br>
          <a:r>
            <a:rPr lang="en-US" dirty="0"/>
            <a:t>	=&gt; Census Bureau via API (Python)</a:t>
          </a:r>
        </a:p>
      </dgm:t>
    </dgm:pt>
    <dgm:pt modelId="{50034F0E-06DC-49D5-BE41-B2DCB8C1C39E}" type="parTrans" cxnId="{A30DD2E6-A713-4CE4-9690-E3EFA769444C}">
      <dgm:prSet/>
      <dgm:spPr/>
      <dgm:t>
        <a:bodyPr/>
        <a:lstStyle/>
        <a:p>
          <a:endParaRPr lang="en-US"/>
        </a:p>
      </dgm:t>
    </dgm:pt>
    <dgm:pt modelId="{F7087E0F-D14A-4950-AC81-CD002533ED24}" type="sibTrans" cxnId="{A30DD2E6-A713-4CE4-9690-E3EFA769444C}">
      <dgm:prSet/>
      <dgm:spPr/>
      <dgm:t>
        <a:bodyPr/>
        <a:lstStyle/>
        <a:p>
          <a:endParaRPr lang="en-US"/>
        </a:p>
      </dgm:t>
    </dgm:pt>
    <dgm:pt modelId="{02E32C01-8F60-4F80-9F40-FB6389A9FE8C}">
      <dgm:prSet phldrT="[Text]"/>
      <dgm:spPr/>
      <dgm:t>
        <a:bodyPr/>
        <a:lstStyle/>
        <a:p>
          <a:r>
            <a:rPr lang="en-US" dirty="0"/>
            <a:t>Data Sources for different Resources</a:t>
          </a:r>
          <a:br>
            <a:rPr lang="en-US" dirty="0"/>
          </a:br>
          <a:r>
            <a:rPr lang="en-US" dirty="0"/>
            <a:t>	=&gt; LODES, themap.io, Google Maps</a:t>
          </a:r>
        </a:p>
      </dgm:t>
    </dgm:pt>
    <dgm:pt modelId="{530CD382-8259-4681-A7CE-998E9CE7F871}" type="parTrans" cxnId="{4B24C3C0-5E77-49EE-9FA7-AF2871203B5C}">
      <dgm:prSet/>
      <dgm:spPr/>
      <dgm:t>
        <a:bodyPr/>
        <a:lstStyle/>
        <a:p>
          <a:endParaRPr lang="en-US"/>
        </a:p>
      </dgm:t>
    </dgm:pt>
    <dgm:pt modelId="{DD1CBCCF-7C4C-4810-A595-4E46AA9D3EE2}" type="sibTrans" cxnId="{4B24C3C0-5E77-49EE-9FA7-AF2871203B5C}">
      <dgm:prSet/>
      <dgm:spPr/>
      <dgm:t>
        <a:bodyPr/>
        <a:lstStyle/>
        <a:p>
          <a:endParaRPr lang="en-US"/>
        </a:p>
      </dgm:t>
    </dgm:pt>
    <dgm:pt modelId="{BFB9CCC5-58CB-49A9-908B-98C42A4DC45A}">
      <dgm:prSet phldrT="[Text]"/>
      <dgm:spPr/>
      <dgm:t>
        <a:bodyPr/>
        <a:lstStyle/>
        <a:p>
          <a:r>
            <a:rPr lang="en-US" dirty="0"/>
            <a:t>Calculating Travel time</a:t>
          </a:r>
          <a:br>
            <a:rPr lang="en-US" dirty="0"/>
          </a:br>
          <a:r>
            <a:rPr lang="en-US" dirty="0"/>
            <a:t>	=&gt; OTP, GTFS</a:t>
          </a:r>
        </a:p>
      </dgm:t>
    </dgm:pt>
    <dgm:pt modelId="{5AC8A70A-25A3-4495-B45A-F4B9A9626495}" type="parTrans" cxnId="{682C3F25-A2A7-434F-9C41-F62202064316}">
      <dgm:prSet/>
      <dgm:spPr/>
      <dgm:t>
        <a:bodyPr/>
        <a:lstStyle/>
        <a:p>
          <a:endParaRPr lang="en-US"/>
        </a:p>
      </dgm:t>
    </dgm:pt>
    <dgm:pt modelId="{A19CEEFC-03CC-4C4C-ADB6-DB3BF8A10229}" type="sibTrans" cxnId="{682C3F25-A2A7-434F-9C41-F62202064316}">
      <dgm:prSet/>
      <dgm:spPr/>
      <dgm:t>
        <a:bodyPr/>
        <a:lstStyle/>
        <a:p>
          <a:endParaRPr lang="en-US"/>
        </a:p>
      </dgm:t>
    </dgm:pt>
    <dgm:pt modelId="{54C8966A-DC20-4AAB-B36F-D142118B42D5}">
      <dgm:prSet phldrT="[Text]"/>
      <dgm:spPr/>
      <dgm:t>
        <a:bodyPr/>
        <a:lstStyle/>
        <a:p>
          <a:r>
            <a:rPr lang="en-US" dirty="0"/>
            <a:t>Mapping</a:t>
          </a:r>
          <a:br>
            <a:rPr lang="en-US" dirty="0"/>
          </a:br>
          <a:r>
            <a:rPr lang="en-US" dirty="0"/>
            <a:t>	=&gt; QGIS, Tableau</a:t>
          </a:r>
        </a:p>
      </dgm:t>
    </dgm:pt>
    <dgm:pt modelId="{DD4E486E-05E0-45C1-816F-A199DC92253A}" type="parTrans" cxnId="{B24925E6-5338-49C1-9211-7C501EF8F4D5}">
      <dgm:prSet/>
      <dgm:spPr/>
      <dgm:t>
        <a:bodyPr/>
        <a:lstStyle/>
        <a:p>
          <a:endParaRPr lang="en-US"/>
        </a:p>
      </dgm:t>
    </dgm:pt>
    <dgm:pt modelId="{54EEC5A9-9A8C-4256-9EE2-F893E77AF306}" type="sibTrans" cxnId="{B24925E6-5338-49C1-9211-7C501EF8F4D5}">
      <dgm:prSet/>
      <dgm:spPr/>
      <dgm:t>
        <a:bodyPr/>
        <a:lstStyle/>
        <a:p>
          <a:endParaRPr lang="en-US"/>
        </a:p>
      </dgm:t>
    </dgm:pt>
    <dgm:pt modelId="{82F4F950-0F6C-490C-9C05-E9E6E030BA8F}">
      <dgm:prSet phldrT="[Text]"/>
      <dgm:spPr/>
      <dgm:t>
        <a:bodyPr/>
        <a:lstStyle/>
        <a:p>
          <a:r>
            <a:rPr lang="en-US" dirty="0"/>
            <a:t>Combining/Aggregating the data</a:t>
          </a:r>
          <a:br>
            <a:rPr lang="en-US" dirty="0"/>
          </a:br>
          <a:r>
            <a:rPr lang="en-US" dirty="0"/>
            <a:t>	=&gt; SQL, R, Python</a:t>
          </a:r>
        </a:p>
      </dgm:t>
    </dgm:pt>
    <dgm:pt modelId="{D956BA9C-BFF6-4167-9151-36FE9957B3C7}" type="parTrans" cxnId="{0BB6BA9A-B715-4E6B-B806-4D6FA41FEE97}">
      <dgm:prSet/>
      <dgm:spPr/>
      <dgm:t>
        <a:bodyPr/>
        <a:lstStyle/>
        <a:p>
          <a:endParaRPr lang="en-US"/>
        </a:p>
      </dgm:t>
    </dgm:pt>
    <dgm:pt modelId="{4A66EFAC-3365-4585-81A0-411DD93C81EC}" type="sibTrans" cxnId="{0BB6BA9A-B715-4E6B-B806-4D6FA41FEE97}">
      <dgm:prSet/>
      <dgm:spPr/>
      <dgm:t>
        <a:bodyPr/>
        <a:lstStyle/>
        <a:p>
          <a:endParaRPr lang="en-US"/>
        </a:p>
      </dgm:t>
    </dgm:pt>
    <dgm:pt modelId="{DDDFDEF7-37FF-425A-AE24-EE91E63AC05C}" type="pres">
      <dgm:prSet presAssocID="{D4419DDE-EEF0-400D-B351-E9F30338184C}" presName="outerComposite" presStyleCnt="0">
        <dgm:presLayoutVars>
          <dgm:chMax val="5"/>
          <dgm:dir/>
          <dgm:resizeHandles val="exact"/>
        </dgm:presLayoutVars>
      </dgm:prSet>
      <dgm:spPr/>
    </dgm:pt>
    <dgm:pt modelId="{EF704878-B2C5-4018-BD01-D71565F2F465}" type="pres">
      <dgm:prSet presAssocID="{D4419DDE-EEF0-400D-B351-E9F30338184C}" presName="dummyMaxCanvas" presStyleCnt="0">
        <dgm:presLayoutVars/>
      </dgm:prSet>
      <dgm:spPr/>
    </dgm:pt>
    <dgm:pt modelId="{813EBBEE-3BAD-41C8-B50D-688C3DB56286}" type="pres">
      <dgm:prSet presAssocID="{D4419DDE-EEF0-400D-B351-E9F30338184C}" presName="FiveNodes_1" presStyleLbl="node1" presStyleIdx="0" presStyleCnt="5">
        <dgm:presLayoutVars>
          <dgm:bulletEnabled val="1"/>
        </dgm:presLayoutVars>
      </dgm:prSet>
      <dgm:spPr/>
    </dgm:pt>
    <dgm:pt modelId="{C1B8787E-CA96-48C7-BF03-600BE569B5EB}" type="pres">
      <dgm:prSet presAssocID="{D4419DDE-EEF0-400D-B351-E9F30338184C}" presName="FiveNodes_2" presStyleLbl="node1" presStyleIdx="1" presStyleCnt="5">
        <dgm:presLayoutVars>
          <dgm:bulletEnabled val="1"/>
        </dgm:presLayoutVars>
      </dgm:prSet>
      <dgm:spPr/>
    </dgm:pt>
    <dgm:pt modelId="{9345FFD2-477C-49E5-BACF-3AD8F8BE3E4E}" type="pres">
      <dgm:prSet presAssocID="{D4419DDE-EEF0-400D-B351-E9F30338184C}" presName="FiveNodes_3" presStyleLbl="node1" presStyleIdx="2" presStyleCnt="5">
        <dgm:presLayoutVars>
          <dgm:bulletEnabled val="1"/>
        </dgm:presLayoutVars>
      </dgm:prSet>
      <dgm:spPr/>
    </dgm:pt>
    <dgm:pt modelId="{C16E27CC-36A2-44B6-BA83-6F29D18EDFB1}" type="pres">
      <dgm:prSet presAssocID="{D4419DDE-EEF0-400D-B351-E9F30338184C}" presName="FiveNodes_4" presStyleLbl="node1" presStyleIdx="3" presStyleCnt="5">
        <dgm:presLayoutVars>
          <dgm:bulletEnabled val="1"/>
        </dgm:presLayoutVars>
      </dgm:prSet>
      <dgm:spPr/>
    </dgm:pt>
    <dgm:pt modelId="{34AA06E5-0F8F-4651-8E25-A3CC31554732}" type="pres">
      <dgm:prSet presAssocID="{D4419DDE-EEF0-400D-B351-E9F30338184C}" presName="FiveNodes_5" presStyleLbl="node1" presStyleIdx="4" presStyleCnt="5">
        <dgm:presLayoutVars>
          <dgm:bulletEnabled val="1"/>
        </dgm:presLayoutVars>
      </dgm:prSet>
      <dgm:spPr/>
    </dgm:pt>
    <dgm:pt modelId="{B2E53DD4-6870-409A-931B-F61F2C28A586}" type="pres">
      <dgm:prSet presAssocID="{D4419DDE-EEF0-400D-B351-E9F30338184C}" presName="FiveConn_1-2" presStyleLbl="fgAccFollowNode1" presStyleIdx="0" presStyleCnt="4">
        <dgm:presLayoutVars>
          <dgm:bulletEnabled val="1"/>
        </dgm:presLayoutVars>
      </dgm:prSet>
      <dgm:spPr/>
    </dgm:pt>
    <dgm:pt modelId="{68965AE1-1304-4587-A372-912B4C5E12E7}" type="pres">
      <dgm:prSet presAssocID="{D4419DDE-EEF0-400D-B351-E9F30338184C}" presName="FiveConn_2-3" presStyleLbl="fgAccFollowNode1" presStyleIdx="1" presStyleCnt="4">
        <dgm:presLayoutVars>
          <dgm:bulletEnabled val="1"/>
        </dgm:presLayoutVars>
      </dgm:prSet>
      <dgm:spPr/>
    </dgm:pt>
    <dgm:pt modelId="{78FC4D5C-1B7C-476C-BDE6-8951B86E399D}" type="pres">
      <dgm:prSet presAssocID="{D4419DDE-EEF0-400D-B351-E9F30338184C}" presName="FiveConn_3-4" presStyleLbl="fgAccFollowNode1" presStyleIdx="2" presStyleCnt="4">
        <dgm:presLayoutVars>
          <dgm:bulletEnabled val="1"/>
        </dgm:presLayoutVars>
      </dgm:prSet>
      <dgm:spPr/>
    </dgm:pt>
    <dgm:pt modelId="{F25FF0D0-36C4-4A74-AA4F-C1E689BD0BD8}" type="pres">
      <dgm:prSet presAssocID="{D4419DDE-EEF0-400D-B351-E9F30338184C}" presName="FiveConn_4-5" presStyleLbl="fgAccFollowNode1" presStyleIdx="3" presStyleCnt="4">
        <dgm:presLayoutVars>
          <dgm:bulletEnabled val="1"/>
        </dgm:presLayoutVars>
      </dgm:prSet>
      <dgm:spPr/>
    </dgm:pt>
    <dgm:pt modelId="{CCA7DB8E-7512-4F3E-8B25-C32813BE5B92}" type="pres">
      <dgm:prSet presAssocID="{D4419DDE-EEF0-400D-B351-E9F30338184C}" presName="FiveNodes_1_text" presStyleLbl="node1" presStyleIdx="4" presStyleCnt="5">
        <dgm:presLayoutVars>
          <dgm:bulletEnabled val="1"/>
        </dgm:presLayoutVars>
      </dgm:prSet>
      <dgm:spPr/>
    </dgm:pt>
    <dgm:pt modelId="{E6D43D1B-A34D-4CB2-9209-8C7985A06C70}" type="pres">
      <dgm:prSet presAssocID="{D4419DDE-EEF0-400D-B351-E9F30338184C}" presName="FiveNodes_2_text" presStyleLbl="node1" presStyleIdx="4" presStyleCnt="5">
        <dgm:presLayoutVars>
          <dgm:bulletEnabled val="1"/>
        </dgm:presLayoutVars>
      </dgm:prSet>
      <dgm:spPr/>
    </dgm:pt>
    <dgm:pt modelId="{1543E519-08F6-4863-AEB7-1E8F51A5FF84}" type="pres">
      <dgm:prSet presAssocID="{D4419DDE-EEF0-400D-B351-E9F30338184C}" presName="FiveNodes_3_text" presStyleLbl="node1" presStyleIdx="4" presStyleCnt="5">
        <dgm:presLayoutVars>
          <dgm:bulletEnabled val="1"/>
        </dgm:presLayoutVars>
      </dgm:prSet>
      <dgm:spPr/>
    </dgm:pt>
    <dgm:pt modelId="{FF3A2D31-5067-4589-B66E-938C05D6F8B9}" type="pres">
      <dgm:prSet presAssocID="{D4419DDE-EEF0-400D-B351-E9F30338184C}" presName="FiveNodes_4_text" presStyleLbl="node1" presStyleIdx="4" presStyleCnt="5">
        <dgm:presLayoutVars>
          <dgm:bulletEnabled val="1"/>
        </dgm:presLayoutVars>
      </dgm:prSet>
      <dgm:spPr/>
    </dgm:pt>
    <dgm:pt modelId="{FB884CC9-0F2A-4F4E-9929-8EA760D0F689}" type="pres">
      <dgm:prSet presAssocID="{D4419DDE-EEF0-400D-B351-E9F30338184C}" presName="FiveNodes_5_text" presStyleLbl="node1" presStyleIdx="4" presStyleCnt="5">
        <dgm:presLayoutVars>
          <dgm:bulletEnabled val="1"/>
        </dgm:presLayoutVars>
      </dgm:prSet>
      <dgm:spPr/>
    </dgm:pt>
  </dgm:ptLst>
  <dgm:cxnLst>
    <dgm:cxn modelId="{682C3F25-A2A7-434F-9C41-F62202064316}" srcId="{D4419DDE-EEF0-400D-B351-E9F30338184C}" destId="{BFB9CCC5-58CB-49A9-908B-98C42A4DC45A}" srcOrd="2" destOrd="0" parTransId="{5AC8A70A-25A3-4495-B45A-F4B9A9626495}" sibTransId="{A19CEEFC-03CC-4C4C-ADB6-DB3BF8A10229}"/>
    <dgm:cxn modelId="{72A70132-6CB6-4184-9465-D307C7170906}" type="presOf" srcId="{F7087E0F-D14A-4950-AC81-CD002533ED24}" destId="{B2E53DD4-6870-409A-931B-F61F2C28A586}" srcOrd="0" destOrd="0" presId="urn:microsoft.com/office/officeart/2005/8/layout/vProcess5"/>
    <dgm:cxn modelId="{D2A69C36-1D82-4672-89D2-657162F3E92A}" type="presOf" srcId="{A19CEEFC-03CC-4C4C-ADB6-DB3BF8A10229}" destId="{78FC4D5C-1B7C-476C-BDE6-8951B86E399D}" srcOrd="0" destOrd="0" presId="urn:microsoft.com/office/officeart/2005/8/layout/vProcess5"/>
    <dgm:cxn modelId="{67E4D738-EF58-484E-9307-B8C4F2C7366B}" type="presOf" srcId="{8AF4E00A-2E67-4EB5-8207-A7531BBF65A3}" destId="{813EBBEE-3BAD-41C8-B50D-688C3DB56286}" srcOrd="0" destOrd="0" presId="urn:microsoft.com/office/officeart/2005/8/layout/vProcess5"/>
    <dgm:cxn modelId="{09CC224A-10D6-4D59-8930-F51D7D71CCDD}" type="presOf" srcId="{8AF4E00A-2E67-4EB5-8207-A7531BBF65A3}" destId="{CCA7DB8E-7512-4F3E-8B25-C32813BE5B92}" srcOrd="1" destOrd="0" presId="urn:microsoft.com/office/officeart/2005/8/layout/vProcess5"/>
    <dgm:cxn modelId="{D76FA272-AED3-4007-ABE3-77D1DFBBE7FE}" type="presOf" srcId="{02E32C01-8F60-4F80-9F40-FB6389A9FE8C}" destId="{C1B8787E-CA96-48C7-BF03-600BE569B5EB}" srcOrd="0" destOrd="0" presId="urn:microsoft.com/office/officeart/2005/8/layout/vProcess5"/>
    <dgm:cxn modelId="{406BB679-85F3-42C6-AF50-39A7C3220EA5}" type="presOf" srcId="{4A66EFAC-3365-4585-81A0-411DD93C81EC}" destId="{F25FF0D0-36C4-4A74-AA4F-C1E689BD0BD8}" srcOrd="0" destOrd="0" presId="urn:microsoft.com/office/officeart/2005/8/layout/vProcess5"/>
    <dgm:cxn modelId="{0C64DF82-229C-4A31-9EBD-398270833269}" type="presOf" srcId="{54C8966A-DC20-4AAB-B36F-D142118B42D5}" destId="{34AA06E5-0F8F-4651-8E25-A3CC31554732}" srcOrd="0" destOrd="0" presId="urn:microsoft.com/office/officeart/2005/8/layout/vProcess5"/>
    <dgm:cxn modelId="{B457BD83-AAFA-4203-89E2-2E3D24BD9F4C}" type="presOf" srcId="{DD1CBCCF-7C4C-4810-A595-4E46AA9D3EE2}" destId="{68965AE1-1304-4587-A372-912B4C5E12E7}" srcOrd="0" destOrd="0" presId="urn:microsoft.com/office/officeart/2005/8/layout/vProcess5"/>
    <dgm:cxn modelId="{0BB6BA9A-B715-4E6B-B806-4D6FA41FEE97}" srcId="{D4419DDE-EEF0-400D-B351-E9F30338184C}" destId="{82F4F950-0F6C-490C-9C05-E9E6E030BA8F}" srcOrd="3" destOrd="0" parTransId="{D956BA9C-BFF6-4167-9151-36FE9957B3C7}" sibTransId="{4A66EFAC-3365-4585-81A0-411DD93C81EC}"/>
    <dgm:cxn modelId="{D0C848A8-3527-44EF-B7C4-793B42CACD54}" type="presOf" srcId="{BFB9CCC5-58CB-49A9-908B-98C42A4DC45A}" destId="{9345FFD2-477C-49E5-BACF-3AD8F8BE3E4E}" srcOrd="0" destOrd="0" presId="urn:microsoft.com/office/officeart/2005/8/layout/vProcess5"/>
    <dgm:cxn modelId="{6B9BCBB2-9760-43C7-B1F8-556181BDB456}" type="presOf" srcId="{82F4F950-0F6C-490C-9C05-E9E6E030BA8F}" destId="{FF3A2D31-5067-4589-B66E-938C05D6F8B9}" srcOrd="1" destOrd="0" presId="urn:microsoft.com/office/officeart/2005/8/layout/vProcess5"/>
    <dgm:cxn modelId="{4B24C3C0-5E77-49EE-9FA7-AF2871203B5C}" srcId="{D4419DDE-EEF0-400D-B351-E9F30338184C}" destId="{02E32C01-8F60-4F80-9F40-FB6389A9FE8C}" srcOrd="1" destOrd="0" parTransId="{530CD382-8259-4681-A7CE-998E9CE7F871}" sibTransId="{DD1CBCCF-7C4C-4810-A595-4E46AA9D3EE2}"/>
    <dgm:cxn modelId="{405929C5-8CFC-46AA-A3FC-AE473FFD86DE}" type="presOf" srcId="{BFB9CCC5-58CB-49A9-908B-98C42A4DC45A}" destId="{1543E519-08F6-4863-AEB7-1E8F51A5FF84}" srcOrd="1" destOrd="0" presId="urn:microsoft.com/office/officeart/2005/8/layout/vProcess5"/>
    <dgm:cxn modelId="{E9DE1FCA-251E-4E48-A20A-4FC7E5DDB983}" type="presOf" srcId="{D4419DDE-EEF0-400D-B351-E9F30338184C}" destId="{DDDFDEF7-37FF-425A-AE24-EE91E63AC05C}" srcOrd="0" destOrd="0" presId="urn:microsoft.com/office/officeart/2005/8/layout/vProcess5"/>
    <dgm:cxn modelId="{CEABDDCC-DEB5-460D-A62D-7D1BAE77D3E8}" type="presOf" srcId="{02E32C01-8F60-4F80-9F40-FB6389A9FE8C}" destId="{E6D43D1B-A34D-4CB2-9209-8C7985A06C70}" srcOrd="1" destOrd="0" presId="urn:microsoft.com/office/officeart/2005/8/layout/vProcess5"/>
    <dgm:cxn modelId="{B24925E6-5338-49C1-9211-7C501EF8F4D5}" srcId="{D4419DDE-EEF0-400D-B351-E9F30338184C}" destId="{54C8966A-DC20-4AAB-B36F-D142118B42D5}" srcOrd="4" destOrd="0" parTransId="{DD4E486E-05E0-45C1-816F-A199DC92253A}" sibTransId="{54EEC5A9-9A8C-4256-9EE2-F893E77AF306}"/>
    <dgm:cxn modelId="{A30DD2E6-A713-4CE4-9690-E3EFA769444C}" srcId="{D4419DDE-EEF0-400D-B351-E9F30338184C}" destId="{8AF4E00A-2E67-4EB5-8207-A7531BBF65A3}" srcOrd="0" destOrd="0" parTransId="{50034F0E-06DC-49D5-BE41-B2DCB8C1C39E}" sibTransId="{F7087E0F-D14A-4950-AC81-CD002533ED24}"/>
    <dgm:cxn modelId="{BA51EAE8-58EA-4770-A7D6-E879FE2A7F80}" type="presOf" srcId="{82F4F950-0F6C-490C-9C05-E9E6E030BA8F}" destId="{C16E27CC-36A2-44B6-BA83-6F29D18EDFB1}" srcOrd="0" destOrd="0" presId="urn:microsoft.com/office/officeart/2005/8/layout/vProcess5"/>
    <dgm:cxn modelId="{F2690EFD-C54B-47C0-B7CB-FA06DB0DA997}" type="presOf" srcId="{54C8966A-DC20-4AAB-B36F-D142118B42D5}" destId="{FB884CC9-0F2A-4F4E-9929-8EA760D0F689}" srcOrd="1" destOrd="0" presId="urn:microsoft.com/office/officeart/2005/8/layout/vProcess5"/>
    <dgm:cxn modelId="{0031D739-19F9-4C1F-A975-96047B42465B}" type="presParOf" srcId="{DDDFDEF7-37FF-425A-AE24-EE91E63AC05C}" destId="{EF704878-B2C5-4018-BD01-D71565F2F465}" srcOrd="0" destOrd="0" presId="urn:microsoft.com/office/officeart/2005/8/layout/vProcess5"/>
    <dgm:cxn modelId="{356E258A-F433-49C1-9032-4B5E2D48C911}" type="presParOf" srcId="{DDDFDEF7-37FF-425A-AE24-EE91E63AC05C}" destId="{813EBBEE-3BAD-41C8-B50D-688C3DB56286}" srcOrd="1" destOrd="0" presId="urn:microsoft.com/office/officeart/2005/8/layout/vProcess5"/>
    <dgm:cxn modelId="{2E06311E-322C-4763-BA0E-17831F7A71C8}" type="presParOf" srcId="{DDDFDEF7-37FF-425A-AE24-EE91E63AC05C}" destId="{C1B8787E-CA96-48C7-BF03-600BE569B5EB}" srcOrd="2" destOrd="0" presId="urn:microsoft.com/office/officeart/2005/8/layout/vProcess5"/>
    <dgm:cxn modelId="{6AD58029-71EE-4464-8C7D-C1D22F605435}" type="presParOf" srcId="{DDDFDEF7-37FF-425A-AE24-EE91E63AC05C}" destId="{9345FFD2-477C-49E5-BACF-3AD8F8BE3E4E}" srcOrd="3" destOrd="0" presId="urn:microsoft.com/office/officeart/2005/8/layout/vProcess5"/>
    <dgm:cxn modelId="{E73FEFEC-6A53-4EAA-836F-BA6A1310CD62}" type="presParOf" srcId="{DDDFDEF7-37FF-425A-AE24-EE91E63AC05C}" destId="{C16E27CC-36A2-44B6-BA83-6F29D18EDFB1}" srcOrd="4" destOrd="0" presId="urn:microsoft.com/office/officeart/2005/8/layout/vProcess5"/>
    <dgm:cxn modelId="{712254A6-7131-4870-9726-8DD7190E671E}" type="presParOf" srcId="{DDDFDEF7-37FF-425A-AE24-EE91E63AC05C}" destId="{34AA06E5-0F8F-4651-8E25-A3CC31554732}" srcOrd="5" destOrd="0" presId="urn:microsoft.com/office/officeart/2005/8/layout/vProcess5"/>
    <dgm:cxn modelId="{7A14822A-ACF6-46FC-B404-6621C0CACD26}" type="presParOf" srcId="{DDDFDEF7-37FF-425A-AE24-EE91E63AC05C}" destId="{B2E53DD4-6870-409A-931B-F61F2C28A586}" srcOrd="6" destOrd="0" presId="urn:microsoft.com/office/officeart/2005/8/layout/vProcess5"/>
    <dgm:cxn modelId="{541E5BC7-7A97-4744-9B2D-415A3EB9CE1D}" type="presParOf" srcId="{DDDFDEF7-37FF-425A-AE24-EE91E63AC05C}" destId="{68965AE1-1304-4587-A372-912B4C5E12E7}" srcOrd="7" destOrd="0" presId="urn:microsoft.com/office/officeart/2005/8/layout/vProcess5"/>
    <dgm:cxn modelId="{C0219627-0630-40DE-8338-58E94B5FC10A}" type="presParOf" srcId="{DDDFDEF7-37FF-425A-AE24-EE91E63AC05C}" destId="{78FC4D5C-1B7C-476C-BDE6-8951B86E399D}" srcOrd="8" destOrd="0" presId="urn:microsoft.com/office/officeart/2005/8/layout/vProcess5"/>
    <dgm:cxn modelId="{18EEFA4E-FDC8-497E-A45A-723863E5FDE5}" type="presParOf" srcId="{DDDFDEF7-37FF-425A-AE24-EE91E63AC05C}" destId="{F25FF0D0-36C4-4A74-AA4F-C1E689BD0BD8}" srcOrd="9" destOrd="0" presId="urn:microsoft.com/office/officeart/2005/8/layout/vProcess5"/>
    <dgm:cxn modelId="{1729FE40-67C2-4CA9-A805-25CE157F7B4F}" type="presParOf" srcId="{DDDFDEF7-37FF-425A-AE24-EE91E63AC05C}" destId="{CCA7DB8E-7512-4F3E-8B25-C32813BE5B92}" srcOrd="10" destOrd="0" presId="urn:microsoft.com/office/officeart/2005/8/layout/vProcess5"/>
    <dgm:cxn modelId="{A890F9D6-A7A9-4A4A-B0D8-52AC450D66C8}" type="presParOf" srcId="{DDDFDEF7-37FF-425A-AE24-EE91E63AC05C}" destId="{E6D43D1B-A34D-4CB2-9209-8C7985A06C70}" srcOrd="11" destOrd="0" presId="urn:microsoft.com/office/officeart/2005/8/layout/vProcess5"/>
    <dgm:cxn modelId="{FA7C0BB5-18FD-45D9-97F2-BB8E9D8BFAFB}" type="presParOf" srcId="{DDDFDEF7-37FF-425A-AE24-EE91E63AC05C}" destId="{1543E519-08F6-4863-AEB7-1E8F51A5FF84}" srcOrd="12" destOrd="0" presId="urn:microsoft.com/office/officeart/2005/8/layout/vProcess5"/>
    <dgm:cxn modelId="{4A0D6516-074C-43BB-A28C-DDBCF3A38BED}" type="presParOf" srcId="{DDDFDEF7-37FF-425A-AE24-EE91E63AC05C}" destId="{FF3A2D31-5067-4589-B66E-938C05D6F8B9}" srcOrd="13" destOrd="0" presId="urn:microsoft.com/office/officeart/2005/8/layout/vProcess5"/>
    <dgm:cxn modelId="{68CB0B86-CE2C-414F-B4B0-276D0FFA35FB}" type="presParOf" srcId="{DDDFDEF7-37FF-425A-AE24-EE91E63AC05C}" destId="{FB884CC9-0F2A-4F4E-9929-8EA760D0F68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62754"/>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6000 Above</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286C93"/>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4500 – 6000</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3000 - 4500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8CBAD3"/>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1C40C867-3A8D-4191-89E7-0BF09215D21F}">
      <dgm:prSet phldrT="[Text]"/>
      <dgm:spPr>
        <a:solidFill>
          <a:srgbClr val="C8D9E9"/>
        </a:solidFill>
      </dgm:spPr>
      <dgm:t>
        <a:bodyPr/>
        <a:lstStyle/>
        <a:p>
          <a:r>
            <a:rPr lang="en-US" dirty="0">
              <a:solidFill>
                <a:schemeClr val="bg1"/>
              </a:solidFill>
            </a:rPr>
            <a:t>Even Lighter Blue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A2AD2354-B73B-491D-8FBA-40C86AD6A719}">
      <dgm:prSet phldrT="[Text]"/>
      <dgm:spPr/>
      <dgm:t>
        <a:bodyPr/>
        <a:lstStyle/>
        <a:p>
          <a:r>
            <a:rPr lang="en-US" dirty="0"/>
            <a:t>0 – </a:t>
          </a:r>
          <a:r>
            <a:rPr lang="en-US" altLang="zh-TW" dirty="0"/>
            <a:t>1500</a:t>
          </a:r>
          <a:endParaRPr lang="en-US" dirty="0"/>
        </a:p>
      </dgm:t>
    </dgm:pt>
    <dgm:pt modelId="{3DC34574-7B82-4617-BCA1-1C09E5C2F81C}" type="parTrans" cxnId="{FE52D5B5-9DBD-4EA2-9E3C-A7D19149F392}">
      <dgm:prSet/>
      <dgm:spPr/>
      <dgm:t>
        <a:bodyPr/>
        <a:lstStyle/>
        <a:p>
          <a:endParaRPr lang="en-US"/>
        </a:p>
      </dgm:t>
    </dgm:pt>
    <dgm:pt modelId="{042EB9EE-10A1-4EF2-A695-B581ED396306}" type="sibTrans" cxnId="{FE52D5B5-9DBD-4EA2-9E3C-A7D19149F392}">
      <dgm:prSet/>
      <dgm:spPr/>
      <dgm:t>
        <a:bodyPr/>
        <a:lstStyle/>
        <a:p>
          <a:endParaRPr lang="en-US"/>
        </a:p>
      </dgm:t>
    </dgm:pt>
    <dgm:pt modelId="{89F153C1-13C9-4A38-8A99-058F6D05688A}">
      <dgm:prSet phldrT="[Text]"/>
      <dgm:spPr>
        <a:solidFill>
          <a:srgbClr val="EDF4FE"/>
        </a:solidFill>
      </dgm:spPr>
      <dgm:t>
        <a:bodyPr/>
        <a:lstStyle/>
        <a:p>
          <a:r>
            <a:rPr lang="en-US" altLang="zh-TW" dirty="0">
              <a:solidFill>
                <a:schemeClr val="bg1"/>
              </a:solidFill>
            </a:rPr>
            <a:t>White</a:t>
          </a:r>
          <a:endParaRPr lang="en-US" dirty="0">
            <a:solidFill>
              <a:schemeClr val="bg1"/>
            </a:solidFill>
          </a:endParaRPr>
        </a:p>
      </dgm:t>
    </dgm:pt>
    <dgm:pt modelId="{4ABCEA6D-51BC-497C-8A85-265758735BEB}" type="parTrans" cxnId="{8D0BB149-2538-4D58-A2CB-B5A7C47359FA}">
      <dgm:prSet/>
      <dgm:spPr/>
      <dgm:t>
        <a:bodyPr/>
        <a:lstStyle/>
        <a:p>
          <a:endParaRPr lang="en-US"/>
        </a:p>
      </dgm:t>
    </dgm:pt>
    <dgm:pt modelId="{5A1211D7-3304-4912-BB4D-708C25E302F1}" type="sibTrans" cxnId="{8D0BB149-2538-4D58-A2CB-B5A7C47359FA}">
      <dgm:prSet/>
      <dgm:spPr/>
      <dgm:t>
        <a:bodyPr/>
        <a:lstStyle/>
        <a:p>
          <a:endParaRPr lang="en-US"/>
        </a:p>
      </dgm:t>
    </dgm:pt>
    <dgm:pt modelId="{7CD74102-DBCB-4F36-9966-8E692B3E8104}">
      <dgm:prSet phldrT="[Text]"/>
      <dgm:spPr/>
      <dgm:t>
        <a:bodyPr/>
        <a:lstStyle/>
        <a:p>
          <a:r>
            <a:rPr lang="en-US" altLang="zh-TW"/>
            <a:t>1500</a:t>
          </a:r>
          <a:r>
            <a:rPr lang="en-US"/>
            <a:t> - </a:t>
          </a:r>
          <a:r>
            <a:rPr lang="en-US" altLang="zh-TW"/>
            <a:t>30</a:t>
          </a:r>
          <a:r>
            <a:rPr lang="en-US"/>
            <a:t>00</a:t>
          </a:r>
          <a:endParaRPr lang="en-US" dirty="0">
            <a:solidFill>
              <a:schemeClr val="bg1"/>
            </a:solidFill>
          </a:endParaRPr>
        </a:p>
      </dgm:t>
    </dgm:pt>
    <dgm:pt modelId="{B9B14EA2-3689-4A46-B18B-DDA283150FD0}" type="parTrans" cxnId="{0711A2FD-9F3C-4E9D-B19D-10635DDC2E08}">
      <dgm:prSet/>
      <dgm:spPr/>
      <dgm:t>
        <a:bodyPr/>
        <a:lstStyle/>
        <a:p>
          <a:endParaRPr lang="en-US"/>
        </a:p>
      </dgm:t>
    </dgm:pt>
    <dgm:pt modelId="{65D4D8C6-FCCD-447B-B2B3-6E249CD77705}" type="sibTrans" cxnId="{0711A2FD-9F3C-4E9D-B19D-10635DDC2E08}">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2582B269-5BE1-410E-B844-A58E1EE62FFD}" type="pres">
      <dgm:prSet presAssocID="{1C40C867-3A8D-4191-89E7-0BF09215D21F}" presName="childText" presStyleLbl="revTx" presStyleIdx="3" presStyleCnt="5">
        <dgm:presLayoutVars>
          <dgm:bulletEnabled val="1"/>
        </dgm:presLayoutVars>
      </dgm:prSet>
      <dgm:spPr/>
    </dgm:pt>
    <dgm:pt modelId="{FBB7F21A-C5B8-4CD2-93B8-56EDB0190F96}" type="pres">
      <dgm:prSet presAssocID="{89F153C1-13C9-4A38-8A99-058F6D05688A}" presName="parentText" presStyleLbl="node1" presStyleIdx="4" presStyleCnt="5">
        <dgm:presLayoutVars>
          <dgm:chMax val="0"/>
          <dgm:bulletEnabled val="1"/>
        </dgm:presLayoutVars>
      </dgm:prSet>
      <dgm:spPr/>
    </dgm:pt>
    <dgm:pt modelId="{BCAC1753-8796-40AB-A4D6-8C43133C16F6}" type="pres">
      <dgm:prSet presAssocID="{89F153C1-13C9-4A38-8A99-058F6D05688A}" presName="childText" presStyleLbl="revTx" presStyleIdx="4" presStyleCnt="5">
        <dgm:presLayoutVars>
          <dgm:bulletEnabled val="1"/>
        </dgm:presLayoutVars>
      </dgm:prSet>
      <dgm:spPr/>
    </dgm:pt>
  </dgm:ptLst>
  <dgm:cxnLst>
    <dgm:cxn modelId="{4B94571F-F255-42C1-A667-F60EA2391E9A}" type="presOf" srcId="{89F153C1-13C9-4A38-8A99-058F6D05688A}" destId="{FBB7F21A-C5B8-4CD2-93B8-56EDB0190F96}" srcOrd="0" destOrd="0" presId="urn:microsoft.com/office/officeart/2005/8/layout/vList2"/>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8D0BB149-2538-4D58-A2CB-B5A7C47359FA}" srcId="{C4E0ABEB-3598-4B11-B77B-AE42C2AF7E12}" destId="{89F153C1-13C9-4A38-8A99-058F6D05688A}" srcOrd="4" destOrd="0" parTransId="{4ABCEA6D-51BC-497C-8A85-265758735BEB}" sibTransId="{5A1211D7-3304-4912-BB4D-708C25E302F1}"/>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14EFA7A4-36E2-40CE-A0B8-A436CAF0E06E}" type="presOf" srcId="{A2AD2354-B73B-491D-8FBA-40C86AD6A719}" destId="{BCAC1753-8796-40AB-A4D6-8C43133C16F6}" srcOrd="0" destOrd="0" presId="urn:microsoft.com/office/officeart/2005/8/layout/vList2"/>
    <dgm:cxn modelId="{FE52D5B5-9DBD-4EA2-9E3C-A7D19149F392}" srcId="{89F153C1-13C9-4A38-8A99-058F6D05688A}" destId="{A2AD2354-B73B-491D-8FBA-40C86AD6A719}" srcOrd="0" destOrd="0" parTransId="{3DC34574-7B82-4617-BCA1-1C09E5C2F81C}" sibTransId="{042EB9EE-10A1-4EF2-A695-B581ED396306}"/>
    <dgm:cxn modelId="{0DFF4FBD-76A4-4C15-9843-813E70DBC809}" type="presOf" srcId="{6909151E-19E5-4E17-9EF2-101792793F31}" destId="{BF06FD24-3148-4EA7-BDF0-8CDA51F49515}" srcOrd="0" destOrd="0" presId="urn:microsoft.com/office/officeart/2005/8/layout/vList2"/>
    <dgm:cxn modelId="{154AC0CE-A5A5-4973-8AC0-2F100074399F}" type="presOf" srcId="{7CD74102-DBCB-4F36-9966-8E692B3E8104}" destId="{2582B269-5BE1-410E-B844-A58E1EE62FFD}"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0711A2FD-9F3C-4E9D-B19D-10635DDC2E08}" srcId="{1C40C867-3A8D-4191-89E7-0BF09215D21F}" destId="{7CD74102-DBCB-4F36-9966-8E692B3E8104}" srcOrd="0" destOrd="0" parTransId="{B9B14EA2-3689-4A46-B18B-DDA283150FD0}" sibTransId="{65D4D8C6-FCCD-447B-B2B3-6E249CD77705}"/>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650CBAC0-80B5-4049-9DD0-BD490A0717F5}" type="presParOf" srcId="{1A63B46C-DB4C-4ECC-9F2F-536A62462246}" destId="{2582B269-5BE1-410E-B844-A58E1EE62FFD}" srcOrd="7" destOrd="0" presId="urn:microsoft.com/office/officeart/2005/8/layout/vList2"/>
    <dgm:cxn modelId="{7E4DB5F9-0B11-4BBD-8F22-97E168F89F3F}" type="presParOf" srcId="{1A63B46C-DB4C-4ECC-9F2F-536A62462246}" destId="{FBB7F21A-C5B8-4CD2-93B8-56EDB0190F96}" srcOrd="8" destOrd="0" presId="urn:microsoft.com/office/officeart/2005/8/layout/vList2"/>
    <dgm:cxn modelId="{411A98F8-6196-411E-AF28-2D5B2BED7FE7}" type="presParOf" srcId="{1A63B46C-DB4C-4ECC-9F2F-536A62462246}" destId="{BCAC1753-8796-40AB-A4D6-8C43133C16F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FF0000"/>
        </a:solidFill>
      </dgm:spPr>
      <dgm:t>
        <a:bodyPr/>
        <a:lstStyle/>
        <a:p>
          <a:r>
            <a:rPr lang="en-US" dirty="0"/>
            <a:t>Red</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80% Above</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5C2962"/>
        </a:solidFill>
      </dgm:spPr>
      <dgm:t>
        <a:bodyPr/>
        <a:lstStyle/>
        <a:p>
          <a:r>
            <a:rPr lang="en-US" dirty="0"/>
            <a:t>Dark Purple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60% to 80%</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40% to 60%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6589"/>
        </a:solidFill>
      </dgm:spPr>
      <dgm:t>
        <a:bodyPr/>
        <a:lstStyle/>
        <a:p>
          <a:r>
            <a:rPr lang="en-US" dirty="0">
              <a:solidFill>
                <a:schemeClr val="bg1"/>
              </a:solidFill>
            </a:rPr>
            <a:t>Light Purple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1C40C867-3A8D-4191-89E7-0BF09215D21F}">
      <dgm:prSet phldrT="[Text]"/>
      <dgm:spPr>
        <a:solidFill>
          <a:srgbClr val="FFC000"/>
        </a:solidFill>
      </dgm:spPr>
      <dgm:t>
        <a:bodyPr/>
        <a:lstStyle/>
        <a:p>
          <a:r>
            <a:rPr lang="en-US" dirty="0">
              <a:solidFill>
                <a:schemeClr val="bg1"/>
              </a:solidFill>
            </a:rPr>
            <a:t>Orange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A2AD2354-B73B-491D-8FBA-40C86AD6A719}">
      <dgm:prSet phldrT="[Text]"/>
      <dgm:spPr/>
      <dgm:t>
        <a:bodyPr/>
        <a:lstStyle/>
        <a:p>
          <a:r>
            <a:rPr lang="en-US" dirty="0"/>
            <a:t>Below 20%</a:t>
          </a:r>
        </a:p>
      </dgm:t>
    </dgm:pt>
    <dgm:pt modelId="{3DC34574-7B82-4617-BCA1-1C09E5C2F81C}" type="parTrans" cxnId="{FE52D5B5-9DBD-4EA2-9E3C-A7D19149F392}">
      <dgm:prSet/>
      <dgm:spPr/>
      <dgm:t>
        <a:bodyPr/>
        <a:lstStyle/>
        <a:p>
          <a:endParaRPr lang="en-US"/>
        </a:p>
      </dgm:t>
    </dgm:pt>
    <dgm:pt modelId="{042EB9EE-10A1-4EF2-A695-B581ED396306}" type="sibTrans" cxnId="{FE52D5B5-9DBD-4EA2-9E3C-A7D19149F392}">
      <dgm:prSet/>
      <dgm:spPr/>
      <dgm:t>
        <a:bodyPr/>
        <a:lstStyle/>
        <a:p>
          <a:endParaRPr lang="en-US"/>
        </a:p>
      </dgm:t>
    </dgm:pt>
    <dgm:pt modelId="{7CD74102-DBCB-4F36-9966-8E692B3E8104}">
      <dgm:prSet phldrT="[Text]"/>
      <dgm:spPr>
        <a:noFill/>
      </dgm:spPr>
      <dgm:t>
        <a:bodyPr/>
        <a:lstStyle/>
        <a:p>
          <a:r>
            <a:rPr lang="en-US" altLang="zh-TW" dirty="0">
              <a:solidFill>
                <a:schemeClr val="tx1"/>
              </a:solidFill>
            </a:rPr>
            <a:t>Blank</a:t>
          </a:r>
          <a:endParaRPr lang="en-US" dirty="0">
            <a:solidFill>
              <a:schemeClr val="tx1"/>
            </a:solidFill>
          </a:endParaRPr>
        </a:p>
      </dgm:t>
    </dgm:pt>
    <dgm:pt modelId="{B9B14EA2-3689-4A46-B18B-DDA283150FD0}" type="parTrans" cxnId="{0711A2FD-9F3C-4E9D-B19D-10635DDC2E08}">
      <dgm:prSet/>
      <dgm:spPr/>
      <dgm:t>
        <a:bodyPr/>
        <a:lstStyle/>
        <a:p>
          <a:endParaRPr lang="en-US"/>
        </a:p>
      </dgm:t>
    </dgm:pt>
    <dgm:pt modelId="{65D4D8C6-FCCD-447B-B2B3-6E249CD77705}" type="sibTrans" cxnId="{0711A2FD-9F3C-4E9D-B19D-10635DDC2E08}">
      <dgm:prSet/>
      <dgm:spPr/>
      <dgm:t>
        <a:bodyPr/>
        <a:lstStyle/>
        <a:p>
          <a:endParaRPr lang="en-US"/>
        </a:p>
      </dgm:t>
    </dgm:pt>
    <dgm:pt modelId="{83C7CA73-617D-400C-924F-B81D69FD0C65}">
      <dgm:prSet phldrT="[Text]"/>
      <dgm:spPr/>
      <dgm:t>
        <a:bodyPr/>
        <a:lstStyle/>
        <a:p>
          <a:r>
            <a:rPr lang="en-US" dirty="0">
              <a:solidFill>
                <a:schemeClr val="tx1"/>
              </a:solidFill>
            </a:rPr>
            <a:t>20% to 40%</a:t>
          </a:r>
        </a:p>
      </dgm:t>
    </dgm:pt>
    <dgm:pt modelId="{5C57162E-7932-4FB0-87C7-FB2EEDF03D13}" type="parTrans" cxnId="{6C0529D6-5BC1-4B1A-B9BD-9A15D92C74BC}">
      <dgm:prSet/>
      <dgm:spPr/>
      <dgm:t>
        <a:bodyPr/>
        <a:lstStyle/>
        <a:p>
          <a:endParaRPr lang="en-US"/>
        </a:p>
      </dgm:t>
    </dgm:pt>
    <dgm:pt modelId="{35F30E1A-5B45-409B-93DA-31BEBFF44CE7}" type="sibTrans" cxnId="{6C0529D6-5BC1-4B1A-B9BD-9A15D92C74BC}">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7C7078B7-09CA-44AA-A827-96B7A545E77D}"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2582B269-5BE1-410E-B844-A58E1EE62FFD}" type="pres">
      <dgm:prSet presAssocID="{1C40C867-3A8D-4191-89E7-0BF09215D21F}" presName="childText" presStyleLbl="revTx" presStyleIdx="3" presStyleCnt="5">
        <dgm:presLayoutVars>
          <dgm:bulletEnabled val="1"/>
        </dgm:presLayoutVars>
      </dgm:prSet>
      <dgm:spPr/>
    </dgm:pt>
    <dgm:pt modelId="{5A278687-7945-4F5B-8532-17F44445E4A2}" type="pres">
      <dgm:prSet presAssocID="{7CD74102-DBCB-4F36-9966-8E692B3E8104}" presName="parentText" presStyleLbl="node1" presStyleIdx="4" presStyleCnt="5">
        <dgm:presLayoutVars>
          <dgm:chMax val="0"/>
          <dgm:bulletEnabled val="1"/>
        </dgm:presLayoutVars>
      </dgm:prSet>
      <dgm:spPr/>
    </dgm:pt>
    <dgm:pt modelId="{91106E36-F326-48FA-9051-2AE7615CD6CC}" type="pres">
      <dgm:prSet presAssocID="{7CD74102-DBCB-4F36-9966-8E692B3E8104}" presName="childText" presStyleLbl="revTx" presStyleIdx="4" presStyleCnt="5">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ADA066A-0B54-4809-A13F-3F8BF8426086}" type="presOf" srcId="{7CD74102-DBCB-4F36-9966-8E692B3E8104}" destId="{5A278687-7945-4F5B-8532-17F44445E4A2}"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87122979-4494-453F-87D8-B08EDB497BE0}" type="presOf" srcId="{A2AD2354-B73B-491D-8FBA-40C86AD6A719}" destId="{91106E36-F326-48FA-9051-2AE7615CD6CC}" srcOrd="0" destOrd="0" presId="urn:microsoft.com/office/officeart/2005/8/layout/vList2"/>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FE52D5B5-9DBD-4EA2-9E3C-A7D19149F392}" srcId="{7CD74102-DBCB-4F36-9966-8E692B3E8104}" destId="{A2AD2354-B73B-491D-8FBA-40C86AD6A719}" srcOrd="0" destOrd="0" parTransId="{3DC34574-7B82-4617-BCA1-1C09E5C2F81C}" sibTransId="{042EB9EE-10A1-4EF2-A695-B581ED396306}"/>
    <dgm:cxn modelId="{0DFF4FBD-76A4-4C15-9843-813E70DBC809}" type="presOf" srcId="{6909151E-19E5-4E17-9EF2-101792793F31}" destId="{BF06FD24-3148-4EA7-BDF0-8CDA51F49515}" srcOrd="0" destOrd="0" presId="urn:microsoft.com/office/officeart/2005/8/layout/vList2"/>
    <dgm:cxn modelId="{C8C97DCE-9D41-4B14-AA36-C1662D75D7C1}" type="presOf" srcId="{4060CB7B-4932-418E-B709-C264BDD0BFC1}" destId="{7C7078B7-09CA-44AA-A827-96B7A545E77D}" srcOrd="0" destOrd="0" presId="urn:microsoft.com/office/officeart/2005/8/layout/vList2"/>
    <dgm:cxn modelId="{6C0529D6-5BC1-4B1A-B9BD-9A15D92C74BC}" srcId="{1C40C867-3A8D-4191-89E7-0BF09215D21F}" destId="{83C7CA73-617D-400C-924F-B81D69FD0C65}" srcOrd="0" destOrd="0" parTransId="{5C57162E-7932-4FB0-87C7-FB2EEDF03D13}" sibTransId="{35F30E1A-5B45-409B-93DA-31BEBFF44CE7}"/>
    <dgm:cxn modelId="{B4B90BE9-85CA-41A7-A6FB-954331229855}" type="presOf" srcId="{83C7CA73-617D-400C-924F-B81D69FD0C65}" destId="{2582B269-5BE1-410E-B844-A58E1EE62FFD}"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0711A2FD-9F3C-4E9D-B19D-10635DDC2E08}" srcId="{C4E0ABEB-3598-4B11-B77B-AE42C2AF7E12}" destId="{7CD74102-DBCB-4F36-9966-8E692B3E8104}" srcOrd="4" destOrd="0" parTransId="{B9B14EA2-3689-4A46-B18B-DDA283150FD0}" sibTransId="{65D4D8C6-FCCD-447B-B2B3-6E249CD77705}"/>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56884C93-31AB-470A-98B1-15BFAF34EB18}" type="presParOf" srcId="{1A63B46C-DB4C-4ECC-9F2F-536A62462246}" destId="{7C7078B7-09CA-44AA-A827-96B7A545E77D}"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650CBAC0-80B5-4049-9DD0-BD490A0717F5}" type="presParOf" srcId="{1A63B46C-DB4C-4ECC-9F2F-536A62462246}" destId="{2582B269-5BE1-410E-B844-A58E1EE62FFD}" srcOrd="7" destOrd="0" presId="urn:microsoft.com/office/officeart/2005/8/layout/vList2"/>
    <dgm:cxn modelId="{E2A9234C-5E04-4C73-8584-59095B9C08BE}" type="presParOf" srcId="{1A63B46C-DB4C-4ECC-9F2F-536A62462246}" destId="{5A278687-7945-4F5B-8532-17F44445E4A2}" srcOrd="8" destOrd="0" presId="urn:microsoft.com/office/officeart/2005/8/layout/vList2"/>
    <dgm:cxn modelId="{EB5599CF-CA8D-49DA-8D98-C543C329C180}" type="presParOf" srcId="{1A63B46C-DB4C-4ECC-9F2F-536A62462246}" destId="{91106E36-F326-48FA-9051-2AE7615CD6CC}"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4CC4E89-8DD3-4C83-8AE3-9FD963A8ECC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AA918C57-6886-4AAE-A50C-85A65428A53A}">
      <dgm:prSet/>
      <dgm:spPr>
        <a:solidFill>
          <a:srgbClr val="002060"/>
        </a:solidFill>
      </dgm:spPr>
      <dgm:t>
        <a:bodyPr/>
        <a:lstStyle/>
        <a:p>
          <a:r>
            <a:rPr lang="en-US" b="1" dirty="0"/>
            <a:t>Percentage of Children in Poverty</a:t>
          </a:r>
          <a:br>
            <a:rPr lang="en-US" b="1" dirty="0"/>
          </a:br>
          <a:r>
            <a:rPr lang="en-US" b="1" dirty="0"/>
            <a:t>= Number of Children in Poverty in that CBG </a:t>
          </a:r>
          <a:br>
            <a:rPr lang="en-US" b="1" dirty="0"/>
          </a:br>
          <a:r>
            <a:rPr lang="en-US" b="1" dirty="0"/>
            <a:t>/ Total Number of Children in Poverty</a:t>
          </a:r>
        </a:p>
      </dgm:t>
    </dgm:pt>
    <dgm:pt modelId="{9388688E-4BFE-44DE-94D0-3327AA5EB6BA}" type="parTrans" cxnId="{E8935BCA-EE3A-4EEC-A656-BFDB537CCB4C}">
      <dgm:prSet/>
      <dgm:spPr/>
      <dgm:t>
        <a:bodyPr/>
        <a:lstStyle/>
        <a:p>
          <a:endParaRPr lang="en-US"/>
        </a:p>
      </dgm:t>
    </dgm:pt>
    <dgm:pt modelId="{2A75896B-563F-4454-A2D7-03327B4C0F21}" type="sibTrans" cxnId="{E8935BCA-EE3A-4EEC-A656-BFDB537CCB4C}">
      <dgm:prSet/>
      <dgm:spPr/>
      <dgm:t>
        <a:bodyPr/>
        <a:lstStyle/>
        <a:p>
          <a:endParaRPr lang="en-US"/>
        </a:p>
      </dgm:t>
    </dgm:pt>
    <dgm:pt modelId="{82011D05-C707-4C8C-BAF8-94E5E0B315EA}" type="pres">
      <dgm:prSet presAssocID="{54CC4E89-8DD3-4C83-8AE3-9FD963A8ECC8}" presName="linear" presStyleCnt="0">
        <dgm:presLayoutVars>
          <dgm:animLvl val="lvl"/>
          <dgm:resizeHandles val="exact"/>
        </dgm:presLayoutVars>
      </dgm:prSet>
      <dgm:spPr/>
    </dgm:pt>
    <dgm:pt modelId="{BD95C8BC-4F76-41F2-A19E-2E6BC29B99C3}" type="pres">
      <dgm:prSet presAssocID="{AA918C57-6886-4AAE-A50C-85A65428A53A}" presName="parentText" presStyleLbl="node1" presStyleIdx="0" presStyleCnt="1">
        <dgm:presLayoutVars>
          <dgm:chMax val="0"/>
          <dgm:bulletEnabled val="1"/>
        </dgm:presLayoutVars>
      </dgm:prSet>
      <dgm:spPr/>
    </dgm:pt>
  </dgm:ptLst>
  <dgm:cxnLst>
    <dgm:cxn modelId="{21CC7E75-A493-445B-B622-EE34BC14E2BA}" type="presOf" srcId="{AA918C57-6886-4AAE-A50C-85A65428A53A}" destId="{BD95C8BC-4F76-41F2-A19E-2E6BC29B99C3}" srcOrd="0" destOrd="0" presId="urn:microsoft.com/office/officeart/2005/8/layout/vList2"/>
    <dgm:cxn modelId="{E8935BCA-EE3A-4EEC-A656-BFDB537CCB4C}" srcId="{54CC4E89-8DD3-4C83-8AE3-9FD963A8ECC8}" destId="{AA918C57-6886-4AAE-A50C-85A65428A53A}" srcOrd="0" destOrd="0" parTransId="{9388688E-4BFE-44DE-94D0-3327AA5EB6BA}" sibTransId="{2A75896B-563F-4454-A2D7-03327B4C0F21}"/>
    <dgm:cxn modelId="{F0C6B7F9-BFCF-417B-80ED-1E06E1DD83C9}" type="presOf" srcId="{54CC4E89-8DD3-4C83-8AE3-9FD963A8ECC8}" destId="{82011D05-C707-4C8C-BAF8-94E5E0B315EA}" srcOrd="0" destOrd="0" presId="urn:microsoft.com/office/officeart/2005/8/layout/vList2"/>
    <dgm:cxn modelId="{BCAA0F9D-3AA4-4DFB-9B03-F30B9B6047AB}" type="presParOf" srcId="{82011D05-C707-4C8C-BAF8-94E5E0B315EA}" destId="{BD95C8BC-4F76-41F2-A19E-2E6BC29B99C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4CC4E89-8DD3-4C83-8AE3-9FD963A8ECC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AA918C57-6886-4AAE-A50C-85A65428A53A}">
      <dgm:prSet/>
      <dgm:spPr>
        <a:solidFill>
          <a:srgbClr val="002060"/>
        </a:solidFill>
      </dgm:spPr>
      <dgm:t>
        <a:bodyPr/>
        <a:lstStyle/>
        <a:p>
          <a:r>
            <a:rPr lang="en-US" b="1" dirty="0"/>
            <a:t>Percentage of Children in Poverty</a:t>
          </a:r>
          <a:br>
            <a:rPr lang="en-US" b="1" dirty="0"/>
          </a:br>
          <a:r>
            <a:rPr lang="en-US" b="1" dirty="0"/>
            <a:t>= Number of Children in Poverty in that CBG </a:t>
          </a:r>
          <a:br>
            <a:rPr lang="en-US" b="1" dirty="0"/>
          </a:br>
          <a:r>
            <a:rPr lang="en-US" b="1" dirty="0"/>
            <a:t>/ Total Number of Children in Poverty</a:t>
          </a:r>
        </a:p>
      </dgm:t>
    </dgm:pt>
    <dgm:pt modelId="{9388688E-4BFE-44DE-94D0-3327AA5EB6BA}" type="parTrans" cxnId="{E8935BCA-EE3A-4EEC-A656-BFDB537CCB4C}">
      <dgm:prSet/>
      <dgm:spPr/>
      <dgm:t>
        <a:bodyPr/>
        <a:lstStyle/>
        <a:p>
          <a:endParaRPr lang="en-US"/>
        </a:p>
      </dgm:t>
    </dgm:pt>
    <dgm:pt modelId="{2A75896B-563F-4454-A2D7-03327B4C0F21}" type="sibTrans" cxnId="{E8935BCA-EE3A-4EEC-A656-BFDB537CCB4C}">
      <dgm:prSet/>
      <dgm:spPr/>
      <dgm:t>
        <a:bodyPr/>
        <a:lstStyle/>
        <a:p>
          <a:endParaRPr lang="en-US"/>
        </a:p>
      </dgm:t>
    </dgm:pt>
    <dgm:pt modelId="{82011D05-C707-4C8C-BAF8-94E5E0B315EA}" type="pres">
      <dgm:prSet presAssocID="{54CC4E89-8DD3-4C83-8AE3-9FD963A8ECC8}" presName="linear" presStyleCnt="0">
        <dgm:presLayoutVars>
          <dgm:animLvl val="lvl"/>
          <dgm:resizeHandles val="exact"/>
        </dgm:presLayoutVars>
      </dgm:prSet>
      <dgm:spPr/>
    </dgm:pt>
    <dgm:pt modelId="{BD95C8BC-4F76-41F2-A19E-2E6BC29B99C3}" type="pres">
      <dgm:prSet presAssocID="{AA918C57-6886-4AAE-A50C-85A65428A53A}" presName="parentText" presStyleLbl="node1" presStyleIdx="0" presStyleCnt="1">
        <dgm:presLayoutVars>
          <dgm:chMax val="0"/>
          <dgm:bulletEnabled val="1"/>
        </dgm:presLayoutVars>
      </dgm:prSet>
      <dgm:spPr/>
    </dgm:pt>
  </dgm:ptLst>
  <dgm:cxnLst>
    <dgm:cxn modelId="{21CC7E75-A493-445B-B622-EE34BC14E2BA}" type="presOf" srcId="{AA918C57-6886-4AAE-A50C-85A65428A53A}" destId="{BD95C8BC-4F76-41F2-A19E-2E6BC29B99C3}" srcOrd="0" destOrd="0" presId="urn:microsoft.com/office/officeart/2005/8/layout/vList2"/>
    <dgm:cxn modelId="{E8935BCA-EE3A-4EEC-A656-BFDB537CCB4C}" srcId="{54CC4E89-8DD3-4C83-8AE3-9FD963A8ECC8}" destId="{AA918C57-6886-4AAE-A50C-85A65428A53A}" srcOrd="0" destOrd="0" parTransId="{9388688E-4BFE-44DE-94D0-3327AA5EB6BA}" sibTransId="{2A75896B-563F-4454-A2D7-03327B4C0F21}"/>
    <dgm:cxn modelId="{F0C6B7F9-BFCF-417B-80ED-1E06E1DD83C9}" type="presOf" srcId="{54CC4E89-8DD3-4C83-8AE3-9FD963A8ECC8}" destId="{82011D05-C707-4C8C-BAF8-94E5E0B315EA}" srcOrd="0" destOrd="0" presId="urn:microsoft.com/office/officeart/2005/8/layout/vList2"/>
    <dgm:cxn modelId="{BCAA0F9D-3AA4-4DFB-9B03-F30B9B6047AB}" type="presParOf" srcId="{82011D05-C707-4C8C-BAF8-94E5E0B315EA}" destId="{BD95C8BC-4F76-41F2-A19E-2E6BC29B99C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FF0000"/>
        </a:solidFill>
      </dgm:spPr>
      <dgm:t>
        <a:bodyPr/>
        <a:lstStyle/>
        <a:p>
          <a:r>
            <a:rPr lang="en-US" dirty="0"/>
            <a:t>Red</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80% Above</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5C2962"/>
        </a:solidFill>
      </dgm:spPr>
      <dgm:t>
        <a:bodyPr/>
        <a:lstStyle/>
        <a:p>
          <a:r>
            <a:rPr lang="en-US" dirty="0"/>
            <a:t>Dark Purple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60% to 80%</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40% to 60%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6589"/>
        </a:solidFill>
      </dgm:spPr>
      <dgm:t>
        <a:bodyPr/>
        <a:lstStyle/>
        <a:p>
          <a:r>
            <a:rPr lang="en-US" dirty="0">
              <a:solidFill>
                <a:schemeClr val="bg1"/>
              </a:solidFill>
            </a:rPr>
            <a:t>Light Purple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1C40C867-3A8D-4191-89E7-0BF09215D21F}">
      <dgm:prSet phldrT="[Text]"/>
      <dgm:spPr>
        <a:solidFill>
          <a:srgbClr val="FFC000"/>
        </a:solidFill>
      </dgm:spPr>
      <dgm:t>
        <a:bodyPr/>
        <a:lstStyle/>
        <a:p>
          <a:r>
            <a:rPr lang="en-US" dirty="0">
              <a:solidFill>
                <a:schemeClr val="bg1"/>
              </a:solidFill>
            </a:rPr>
            <a:t>Orange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A2AD2354-B73B-491D-8FBA-40C86AD6A719}">
      <dgm:prSet phldrT="[Text]"/>
      <dgm:spPr/>
      <dgm:t>
        <a:bodyPr/>
        <a:lstStyle/>
        <a:p>
          <a:r>
            <a:rPr lang="en-US" dirty="0"/>
            <a:t>Below 20%</a:t>
          </a:r>
        </a:p>
      </dgm:t>
    </dgm:pt>
    <dgm:pt modelId="{3DC34574-7B82-4617-BCA1-1C09E5C2F81C}" type="parTrans" cxnId="{FE52D5B5-9DBD-4EA2-9E3C-A7D19149F392}">
      <dgm:prSet/>
      <dgm:spPr/>
      <dgm:t>
        <a:bodyPr/>
        <a:lstStyle/>
        <a:p>
          <a:endParaRPr lang="en-US"/>
        </a:p>
      </dgm:t>
    </dgm:pt>
    <dgm:pt modelId="{042EB9EE-10A1-4EF2-A695-B581ED396306}" type="sibTrans" cxnId="{FE52D5B5-9DBD-4EA2-9E3C-A7D19149F392}">
      <dgm:prSet/>
      <dgm:spPr/>
      <dgm:t>
        <a:bodyPr/>
        <a:lstStyle/>
        <a:p>
          <a:endParaRPr lang="en-US"/>
        </a:p>
      </dgm:t>
    </dgm:pt>
    <dgm:pt modelId="{7CD74102-DBCB-4F36-9966-8E692B3E8104}">
      <dgm:prSet phldrT="[Text]"/>
      <dgm:spPr>
        <a:noFill/>
      </dgm:spPr>
      <dgm:t>
        <a:bodyPr/>
        <a:lstStyle/>
        <a:p>
          <a:r>
            <a:rPr lang="en-US" altLang="zh-TW" dirty="0">
              <a:solidFill>
                <a:schemeClr val="tx1"/>
              </a:solidFill>
            </a:rPr>
            <a:t>Blank</a:t>
          </a:r>
          <a:endParaRPr lang="en-US" dirty="0">
            <a:solidFill>
              <a:schemeClr val="tx1"/>
            </a:solidFill>
          </a:endParaRPr>
        </a:p>
      </dgm:t>
    </dgm:pt>
    <dgm:pt modelId="{B9B14EA2-3689-4A46-B18B-DDA283150FD0}" type="parTrans" cxnId="{0711A2FD-9F3C-4E9D-B19D-10635DDC2E08}">
      <dgm:prSet/>
      <dgm:spPr/>
      <dgm:t>
        <a:bodyPr/>
        <a:lstStyle/>
        <a:p>
          <a:endParaRPr lang="en-US"/>
        </a:p>
      </dgm:t>
    </dgm:pt>
    <dgm:pt modelId="{65D4D8C6-FCCD-447B-B2B3-6E249CD77705}" type="sibTrans" cxnId="{0711A2FD-9F3C-4E9D-B19D-10635DDC2E08}">
      <dgm:prSet/>
      <dgm:spPr/>
      <dgm:t>
        <a:bodyPr/>
        <a:lstStyle/>
        <a:p>
          <a:endParaRPr lang="en-US"/>
        </a:p>
      </dgm:t>
    </dgm:pt>
    <dgm:pt modelId="{83C7CA73-617D-400C-924F-B81D69FD0C65}">
      <dgm:prSet phldrT="[Text]"/>
      <dgm:spPr/>
      <dgm:t>
        <a:bodyPr/>
        <a:lstStyle/>
        <a:p>
          <a:r>
            <a:rPr lang="en-US" dirty="0">
              <a:solidFill>
                <a:schemeClr val="tx1"/>
              </a:solidFill>
            </a:rPr>
            <a:t>20% to 40%</a:t>
          </a:r>
        </a:p>
      </dgm:t>
    </dgm:pt>
    <dgm:pt modelId="{5C57162E-7932-4FB0-87C7-FB2EEDF03D13}" type="parTrans" cxnId="{6C0529D6-5BC1-4B1A-B9BD-9A15D92C74BC}">
      <dgm:prSet/>
      <dgm:spPr/>
      <dgm:t>
        <a:bodyPr/>
        <a:lstStyle/>
        <a:p>
          <a:endParaRPr lang="en-US"/>
        </a:p>
      </dgm:t>
    </dgm:pt>
    <dgm:pt modelId="{35F30E1A-5B45-409B-93DA-31BEBFF44CE7}" type="sibTrans" cxnId="{6C0529D6-5BC1-4B1A-B9BD-9A15D92C74BC}">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7C7078B7-09CA-44AA-A827-96B7A545E77D}"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2582B269-5BE1-410E-B844-A58E1EE62FFD}" type="pres">
      <dgm:prSet presAssocID="{1C40C867-3A8D-4191-89E7-0BF09215D21F}" presName="childText" presStyleLbl="revTx" presStyleIdx="3" presStyleCnt="5">
        <dgm:presLayoutVars>
          <dgm:bulletEnabled val="1"/>
        </dgm:presLayoutVars>
      </dgm:prSet>
      <dgm:spPr/>
    </dgm:pt>
    <dgm:pt modelId="{5A278687-7945-4F5B-8532-17F44445E4A2}" type="pres">
      <dgm:prSet presAssocID="{7CD74102-DBCB-4F36-9966-8E692B3E8104}" presName="parentText" presStyleLbl="node1" presStyleIdx="4" presStyleCnt="5">
        <dgm:presLayoutVars>
          <dgm:chMax val="0"/>
          <dgm:bulletEnabled val="1"/>
        </dgm:presLayoutVars>
      </dgm:prSet>
      <dgm:spPr/>
    </dgm:pt>
    <dgm:pt modelId="{91106E36-F326-48FA-9051-2AE7615CD6CC}" type="pres">
      <dgm:prSet presAssocID="{7CD74102-DBCB-4F36-9966-8E692B3E8104}" presName="childText" presStyleLbl="revTx" presStyleIdx="4" presStyleCnt="5">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ADA066A-0B54-4809-A13F-3F8BF8426086}" type="presOf" srcId="{7CD74102-DBCB-4F36-9966-8E692B3E8104}" destId="{5A278687-7945-4F5B-8532-17F44445E4A2}"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87122979-4494-453F-87D8-B08EDB497BE0}" type="presOf" srcId="{A2AD2354-B73B-491D-8FBA-40C86AD6A719}" destId="{91106E36-F326-48FA-9051-2AE7615CD6CC}" srcOrd="0" destOrd="0" presId="urn:microsoft.com/office/officeart/2005/8/layout/vList2"/>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FE52D5B5-9DBD-4EA2-9E3C-A7D19149F392}" srcId="{7CD74102-DBCB-4F36-9966-8E692B3E8104}" destId="{A2AD2354-B73B-491D-8FBA-40C86AD6A719}" srcOrd="0" destOrd="0" parTransId="{3DC34574-7B82-4617-BCA1-1C09E5C2F81C}" sibTransId="{042EB9EE-10A1-4EF2-A695-B581ED396306}"/>
    <dgm:cxn modelId="{0DFF4FBD-76A4-4C15-9843-813E70DBC809}" type="presOf" srcId="{6909151E-19E5-4E17-9EF2-101792793F31}" destId="{BF06FD24-3148-4EA7-BDF0-8CDA51F49515}" srcOrd="0" destOrd="0" presId="urn:microsoft.com/office/officeart/2005/8/layout/vList2"/>
    <dgm:cxn modelId="{C8C97DCE-9D41-4B14-AA36-C1662D75D7C1}" type="presOf" srcId="{4060CB7B-4932-418E-B709-C264BDD0BFC1}" destId="{7C7078B7-09CA-44AA-A827-96B7A545E77D}" srcOrd="0" destOrd="0" presId="urn:microsoft.com/office/officeart/2005/8/layout/vList2"/>
    <dgm:cxn modelId="{6C0529D6-5BC1-4B1A-B9BD-9A15D92C74BC}" srcId="{1C40C867-3A8D-4191-89E7-0BF09215D21F}" destId="{83C7CA73-617D-400C-924F-B81D69FD0C65}" srcOrd="0" destOrd="0" parTransId="{5C57162E-7932-4FB0-87C7-FB2EEDF03D13}" sibTransId="{35F30E1A-5B45-409B-93DA-31BEBFF44CE7}"/>
    <dgm:cxn modelId="{B4B90BE9-85CA-41A7-A6FB-954331229855}" type="presOf" srcId="{83C7CA73-617D-400C-924F-B81D69FD0C65}" destId="{2582B269-5BE1-410E-B844-A58E1EE62FFD}"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0711A2FD-9F3C-4E9D-B19D-10635DDC2E08}" srcId="{C4E0ABEB-3598-4B11-B77B-AE42C2AF7E12}" destId="{7CD74102-DBCB-4F36-9966-8E692B3E8104}" srcOrd="4" destOrd="0" parTransId="{B9B14EA2-3689-4A46-B18B-DDA283150FD0}" sibTransId="{65D4D8C6-FCCD-447B-B2B3-6E249CD77705}"/>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56884C93-31AB-470A-98B1-15BFAF34EB18}" type="presParOf" srcId="{1A63B46C-DB4C-4ECC-9F2F-536A62462246}" destId="{7C7078B7-09CA-44AA-A827-96B7A545E77D}"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650CBAC0-80B5-4049-9DD0-BD490A0717F5}" type="presParOf" srcId="{1A63B46C-DB4C-4ECC-9F2F-536A62462246}" destId="{2582B269-5BE1-410E-B844-A58E1EE62FFD}" srcOrd="7" destOrd="0" presId="urn:microsoft.com/office/officeart/2005/8/layout/vList2"/>
    <dgm:cxn modelId="{E2A9234C-5E04-4C73-8584-59095B9C08BE}" type="presParOf" srcId="{1A63B46C-DB4C-4ECC-9F2F-536A62462246}" destId="{5A278687-7945-4F5B-8532-17F44445E4A2}" srcOrd="8" destOrd="0" presId="urn:microsoft.com/office/officeart/2005/8/layout/vList2"/>
    <dgm:cxn modelId="{EB5599CF-CA8D-49DA-8D98-C543C329C180}" type="presParOf" srcId="{1A63B46C-DB4C-4ECC-9F2F-536A62462246}" destId="{91106E36-F326-48FA-9051-2AE7615CD6CC}"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4CC4E89-8DD3-4C83-8AE3-9FD963A8ECC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AA918C57-6886-4AAE-A50C-85A65428A53A}">
      <dgm:prSet/>
      <dgm:spPr>
        <a:solidFill>
          <a:srgbClr val="002060"/>
        </a:solidFill>
      </dgm:spPr>
      <dgm:t>
        <a:bodyPr/>
        <a:lstStyle/>
        <a:p>
          <a:r>
            <a:rPr lang="en-US" b="1" dirty="0"/>
            <a:t>Percentage of Single Mother Families</a:t>
          </a:r>
          <a:br>
            <a:rPr lang="en-US" b="1" dirty="0"/>
          </a:br>
          <a:r>
            <a:rPr lang="en-US" b="1" dirty="0"/>
            <a:t>= Amount of Single Mother Families in that CBG </a:t>
          </a:r>
          <a:br>
            <a:rPr lang="en-US" b="1" dirty="0"/>
          </a:br>
          <a:r>
            <a:rPr lang="en-US" b="1" dirty="0"/>
            <a:t>/ Total Amount of Single Mother Families</a:t>
          </a:r>
        </a:p>
      </dgm:t>
    </dgm:pt>
    <dgm:pt modelId="{9388688E-4BFE-44DE-94D0-3327AA5EB6BA}" type="parTrans" cxnId="{E8935BCA-EE3A-4EEC-A656-BFDB537CCB4C}">
      <dgm:prSet/>
      <dgm:spPr/>
      <dgm:t>
        <a:bodyPr/>
        <a:lstStyle/>
        <a:p>
          <a:endParaRPr lang="en-US"/>
        </a:p>
      </dgm:t>
    </dgm:pt>
    <dgm:pt modelId="{2A75896B-563F-4454-A2D7-03327B4C0F21}" type="sibTrans" cxnId="{E8935BCA-EE3A-4EEC-A656-BFDB537CCB4C}">
      <dgm:prSet/>
      <dgm:spPr/>
      <dgm:t>
        <a:bodyPr/>
        <a:lstStyle/>
        <a:p>
          <a:endParaRPr lang="en-US"/>
        </a:p>
      </dgm:t>
    </dgm:pt>
    <dgm:pt modelId="{82011D05-C707-4C8C-BAF8-94E5E0B315EA}" type="pres">
      <dgm:prSet presAssocID="{54CC4E89-8DD3-4C83-8AE3-9FD963A8ECC8}" presName="linear" presStyleCnt="0">
        <dgm:presLayoutVars>
          <dgm:animLvl val="lvl"/>
          <dgm:resizeHandles val="exact"/>
        </dgm:presLayoutVars>
      </dgm:prSet>
      <dgm:spPr/>
    </dgm:pt>
    <dgm:pt modelId="{BD95C8BC-4F76-41F2-A19E-2E6BC29B99C3}" type="pres">
      <dgm:prSet presAssocID="{AA918C57-6886-4AAE-A50C-85A65428A53A}" presName="parentText" presStyleLbl="node1" presStyleIdx="0" presStyleCnt="1">
        <dgm:presLayoutVars>
          <dgm:chMax val="0"/>
          <dgm:bulletEnabled val="1"/>
        </dgm:presLayoutVars>
      </dgm:prSet>
      <dgm:spPr/>
    </dgm:pt>
  </dgm:ptLst>
  <dgm:cxnLst>
    <dgm:cxn modelId="{21CC7E75-A493-445B-B622-EE34BC14E2BA}" type="presOf" srcId="{AA918C57-6886-4AAE-A50C-85A65428A53A}" destId="{BD95C8BC-4F76-41F2-A19E-2E6BC29B99C3}" srcOrd="0" destOrd="0" presId="urn:microsoft.com/office/officeart/2005/8/layout/vList2"/>
    <dgm:cxn modelId="{E8935BCA-EE3A-4EEC-A656-BFDB537CCB4C}" srcId="{54CC4E89-8DD3-4C83-8AE3-9FD963A8ECC8}" destId="{AA918C57-6886-4AAE-A50C-85A65428A53A}" srcOrd="0" destOrd="0" parTransId="{9388688E-4BFE-44DE-94D0-3327AA5EB6BA}" sibTransId="{2A75896B-563F-4454-A2D7-03327B4C0F21}"/>
    <dgm:cxn modelId="{F0C6B7F9-BFCF-417B-80ED-1E06E1DD83C9}" type="presOf" srcId="{54CC4E89-8DD3-4C83-8AE3-9FD963A8ECC8}" destId="{82011D05-C707-4C8C-BAF8-94E5E0B315EA}" srcOrd="0" destOrd="0" presId="urn:microsoft.com/office/officeart/2005/8/layout/vList2"/>
    <dgm:cxn modelId="{BCAA0F9D-3AA4-4DFB-9B03-F30B9B6047AB}" type="presParOf" srcId="{82011D05-C707-4C8C-BAF8-94E5E0B315EA}" destId="{BD95C8BC-4F76-41F2-A19E-2E6BC29B99C3}"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4CC4E89-8DD3-4C83-8AE3-9FD963A8ECC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AA918C57-6886-4AAE-A50C-85A65428A53A}">
      <dgm:prSet/>
      <dgm:spPr>
        <a:solidFill>
          <a:srgbClr val="002060"/>
        </a:solidFill>
      </dgm:spPr>
      <dgm:t>
        <a:bodyPr/>
        <a:lstStyle/>
        <a:p>
          <a:r>
            <a:rPr lang="en-US" b="1" dirty="0"/>
            <a:t>Percentage of Single Mother Families</a:t>
          </a:r>
          <a:br>
            <a:rPr lang="en-US" b="1" dirty="0"/>
          </a:br>
          <a:r>
            <a:rPr lang="en-US" b="1" dirty="0"/>
            <a:t>= Amount of Single Mother Families in that CBG </a:t>
          </a:r>
          <a:br>
            <a:rPr lang="en-US" b="1" dirty="0"/>
          </a:br>
          <a:r>
            <a:rPr lang="en-US" b="1" dirty="0"/>
            <a:t>/ Total Amount of Families in that CBG </a:t>
          </a:r>
          <a:br>
            <a:rPr lang="en-US" b="1" dirty="0"/>
          </a:br>
          <a:r>
            <a:rPr lang="en-US" b="1" dirty="0"/>
            <a:t>  (Only Consider families)</a:t>
          </a:r>
        </a:p>
      </dgm:t>
    </dgm:pt>
    <dgm:pt modelId="{9388688E-4BFE-44DE-94D0-3327AA5EB6BA}" type="parTrans" cxnId="{E8935BCA-EE3A-4EEC-A656-BFDB537CCB4C}">
      <dgm:prSet/>
      <dgm:spPr/>
      <dgm:t>
        <a:bodyPr/>
        <a:lstStyle/>
        <a:p>
          <a:endParaRPr lang="en-US"/>
        </a:p>
      </dgm:t>
    </dgm:pt>
    <dgm:pt modelId="{2A75896B-563F-4454-A2D7-03327B4C0F21}" type="sibTrans" cxnId="{E8935BCA-EE3A-4EEC-A656-BFDB537CCB4C}">
      <dgm:prSet/>
      <dgm:spPr/>
      <dgm:t>
        <a:bodyPr/>
        <a:lstStyle/>
        <a:p>
          <a:endParaRPr lang="en-US"/>
        </a:p>
      </dgm:t>
    </dgm:pt>
    <dgm:pt modelId="{82011D05-C707-4C8C-BAF8-94E5E0B315EA}" type="pres">
      <dgm:prSet presAssocID="{54CC4E89-8DD3-4C83-8AE3-9FD963A8ECC8}" presName="linear" presStyleCnt="0">
        <dgm:presLayoutVars>
          <dgm:animLvl val="lvl"/>
          <dgm:resizeHandles val="exact"/>
        </dgm:presLayoutVars>
      </dgm:prSet>
      <dgm:spPr/>
    </dgm:pt>
    <dgm:pt modelId="{BD95C8BC-4F76-41F2-A19E-2E6BC29B99C3}" type="pres">
      <dgm:prSet presAssocID="{AA918C57-6886-4AAE-A50C-85A65428A53A}" presName="parentText" presStyleLbl="node1" presStyleIdx="0" presStyleCnt="1" custLinFactNeighborX="-2044" custLinFactNeighborY="26464">
        <dgm:presLayoutVars>
          <dgm:chMax val="0"/>
          <dgm:bulletEnabled val="1"/>
        </dgm:presLayoutVars>
      </dgm:prSet>
      <dgm:spPr/>
    </dgm:pt>
  </dgm:ptLst>
  <dgm:cxnLst>
    <dgm:cxn modelId="{21CC7E75-A493-445B-B622-EE34BC14E2BA}" type="presOf" srcId="{AA918C57-6886-4AAE-A50C-85A65428A53A}" destId="{BD95C8BC-4F76-41F2-A19E-2E6BC29B99C3}" srcOrd="0" destOrd="0" presId="urn:microsoft.com/office/officeart/2005/8/layout/vList2"/>
    <dgm:cxn modelId="{E8935BCA-EE3A-4EEC-A656-BFDB537CCB4C}" srcId="{54CC4E89-8DD3-4C83-8AE3-9FD963A8ECC8}" destId="{AA918C57-6886-4AAE-A50C-85A65428A53A}" srcOrd="0" destOrd="0" parTransId="{9388688E-4BFE-44DE-94D0-3327AA5EB6BA}" sibTransId="{2A75896B-563F-4454-A2D7-03327B4C0F21}"/>
    <dgm:cxn modelId="{F0C6B7F9-BFCF-417B-80ED-1E06E1DD83C9}" type="presOf" srcId="{54CC4E89-8DD3-4C83-8AE3-9FD963A8ECC8}" destId="{82011D05-C707-4C8C-BAF8-94E5E0B315EA}" srcOrd="0" destOrd="0" presId="urn:microsoft.com/office/officeart/2005/8/layout/vList2"/>
    <dgm:cxn modelId="{BCAA0F9D-3AA4-4DFB-9B03-F30B9B6047AB}" type="presParOf" srcId="{82011D05-C707-4C8C-BAF8-94E5E0B315EA}" destId="{BD95C8BC-4F76-41F2-A19E-2E6BC29B99C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4CC4E89-8DD3-4C83-8AE3-9FD963A8ECC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AA918C57-6886-4AAE-A50C-85A65428A53A}">
      <dgm:prSet/>
      <dgm:spPr>
        <a:solidFill>
          <a:srgbClr val="002060"/>
        </a:solidFill>
      </dgm:spPr>
      <dgm:t>
        <a:bodyPr/>
        <a:lstStyle/>
        <a:p>
          <a:r>
            <a:rPr lang="en-US" b="1" dirty="0"/>
            <a:t>Percentage of Single Mother Families</a:t>
          </a:r>
          <a:br>
            <a:rPr lang="en-US" b="1" dirty="0"/>
          </a:br>
          <a:r>
            <a:rPr lang="en-US" b="1" dirty="0"/>
            <a:t>= Amount of Single Mother Families in that CBG </a:t>
          </a:r>
          <a:br>
            <a:rPr lang="en-US" b="1" dirty="0"/>
          </a:br>
          <a:r>
            <a:rPr lang="en-US" b="1" dirty="0"/>
            <a:t>/ Total Amount of Families in that CBG </a:t>
          </a:r>
          <a:br>
            <a:rPr lang="en-US" b="1" dirty="0"/>
          </a:br>
          <a:r>
            <a:rPr lang="en-US" b="1" dirty="0"/>
            <a:t>  (Only Consider families)</a:t>
          </a:r>
        </a:p>
      </dgm:t>
    </dgm:pt>
    <dgm:pt modelId="{9388688E-4BFE-44DE-94D0-3327AA5EB6BA}" type="parTrans" cxnId="{E8935BCA-EE3A-4EEC-A656-BFDB537CCB4C}">
      <dgm:prSet/>
      <dgm:spPr/>
      <dgm:t>
        <a:bodyPr/>
        <a:lstStyle/>
        <a:p>
          <a:endParaRPr lang="en-US"/>
        </a:p>
      </dgm:t>
    </dgm:pt>
    <dgm:pt modelId="{2A75896B-563F-4454-A2D7-03327B4C0F21}" type="sibTrans" cxnId="{E8935BCA-EE3A-4EEC-A656-BFDB537CCB4C}">
      <dgm:prSet/>
      <dgm:spPr/>
      <dgm:t>
        <a:bodyPr/>
        <a:lstStyle/>
        <a:p>
          <a:endParaRPr lang="en-US"/>
        </a:p>
      </dgm:t>
    </dgm:pt>
    <dgm:pt modelId="{82011D05-C707-4C8C-BAF8-94E5E0B315EA}" type="pres">
      <dgm:prSet presAssocID="{54CC4E89-8DD3-4C83-8AE3-9FD963A8ECC8}" presName="linear" presStyleCnt="0">
        <dgm:presLayoutVars>
          <dgm:animLvl val="lvl"/>
          <dgm:resizeHandles val="exact"/>
        </dgm:presLayoutVars>
      </dgm:prSet>
      <dgm:spPr/>
    </dgm:pt>
    <dgm:pt modelId="{BD95C8BC-4F76-41F2-A19E-2E6BC29B99C3}" type="pres">
      <dgm:prSet presAssocID="{AA918C57-6886-4AAE-A50C-85A65428A53A}" presName="parentText" presStyleLbl="node1" presStyleIdx="0" presStyleCnt="1" custLinFactNeighborX="-2044" custLinFactNeighborY="26464">
        <dgm:presLayoutVars>
          <dgm:chMax val="0"/>
          <dgm:bulletEnabled val="1"/>
        </dgm:presLayoutVars>
      </dgm:prSet>
      <dgm:spPr/>
    </dgm:pt>
  </dgm:ptLst>
  <dgm:cxnLst>
    <dgm:cxn modelId="{21CC7E75-A493-445B-B622-EE34BC14E2BA}" type="presOf" srcId="{AA918C57-6886-4AAE-A50C-85A65428A53A}" destId="{BD95C8BC-4F76-41F2-A19E-2E6BC29B99C3}" srcOrd="0" destOrd="0" presId="urn:microsoft.com/office/officeart/2005/8/layout/vList2"/>
    <dgm:cxn modelId="{E8935BCA-EE3A-4EEC-A656-BFDB537CCB4C}" srcId="{54CC4E89-8DD3-4C83-8AE3-9FD963A8ECC8}" destId="{AA918C57-6886-4AAE-A50C-85A65428A53A}" srcOrd="0" destOrd="0" parTransId="{9388688E-4BFE-44DE-94D0-3327AA5EB6BA}" sibTransId="{2A75896B-563F-4454-A2D7-03327B4C0F21}"/>
    <dgm:cxn modelId="{F0C6B7F9-BFCF-417B-80ED-1E06E1DD83C9}" type="presOf" srcId="{54CC4E89-8DD3-4C83-8AE3-9FD963A8ECC8}" destId="{82011D05-C707-4C8C-BAF8-94E5E0B315EA}" srcOrd="0" destOrd="0" presId="urn:microsoft.com/office/officeart/2005/8/layout/vList2"/>
    <dgm:cxn modelId="{BCAA0F9D-3AA4-4DFB-9B03-F30B9B6047AB}" type="presParOf" srcId="{82011D05-C707-4C8C-BAF8-94E5E0B315EA}" destId="{BD95C8BC-4F76-41F2-A19E-2E6BC29B99C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30 – 40 %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20- 30 %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10 – 20 %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0 – 10 %</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(96.33%)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(3.67%)</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r>
            <a:rPr lang="en-US" altLang="zh-TW" dirty="0"/>
            <a:t>%)</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42CE789D-37F3-4D95-A8A3-696971FAE3A0}">
      <dgm:prSet phldrT="[Text]"/>
      <dgm:spPr>
        <a:solidFill>
          <a:srgbClr val="FF0000"/>
        </a:solidFill>
      </dgm:spPr>
      <dgm:t>
        <a:bodyPr/>
        <a:lstStyle/>
        <a:p>
          <a:r>
            <a:rPr lang="en-US" dirty="0"/>
            <a:t>Slash</a:t>
          </a:r>
        </a:p>
      </dgm:t>
    </dgm:pt>
    <dgm:pt modelId="{4EF2F66B-F00F-4C63-8B2A-E4717FBD8D9D}" type="parTrans" cxnId="{32B00AB6-06B9-4971-B226-E0978235EB7D}">
      <dgm:prSet/>
      <dgm:spPr/>
      <dgm:t>
        <a:bodyPr/>
        <a:lstStyle/>
        <a:p>
          <a:endParaRPr lang="en-US"/>
        </a:p>
      </dgm:t>
    </dgm:pt>
    <dgm:pt modelId="{8D3F16AC-36B0-445B-BA14-2605028B32DA}" type="sibTrans" cxnId="{32B00AB6-06B9-4971-B226-E0978235EB7D}">
      <dgm:prSet/>
      <dgm:spPr/>
      <dgm:t>
        <a:bodyPr/>
        <a:lstStyle/>
        <a:p>
          <a:endParaRPr lang="en-US"/>
        </a:p>
      </dgm:t>
    </dgm:pt>
    <dgm:pt modelId="{B0640A0B-7F1D-4ECE-80FA-D7E31613923A}">
      <dgm:prSet phldrT="[Text]" custT="1"/>
      <dgm:spPr/>
      <dgm:t>
        <a:bodyPr/>
        <a:lstStyle/>
        <a:p>
          <a:r>
            <a:rPr lang="en-US" sz="1200" dirty="0"/>
            <a:t>Percentage of Children in Poverty</a:t>
          </a:r>
        </a:p>
      </dgm:t>
    </dgm:pt>
    <dgm:pt modelId="{A97A0D56-3AA4-4CBD-94AA-9FA7F8B98A03}" type="parTrans" cxnId="{28E9B306-B130-48E4-81D0-A245021D3DA5}">
      <dgm:prSet/>
      <dgm:spPr/>
      <dgm:t>
        <a:bodyPr/>
        <a:lstStyle/>
        <a:p>
          <a:endParaRPr lang="en-US"/>
        </a:p>
      </dgm:t>
    </dgm:pt>
    <dgm:pt modelId="{41A02BE3-3A00-4A48-854C-0C8C0CEC4458}" type="sibTrans" cxnId="{28E9B306-B130-48E4-81D0-A245021D3DA5}">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9B6C33EB-F0DA-41AB-AF7C-864543F86E34}" type="pres">
      <dgm:prSet presAssocID="{42CE789D-37F3-4D95-A8A3-696971FAE3A0}" presName="parentText" presStyleLbl="node1" presStyleIdx="4" presStyleCnt="5">
        <dgm:presLayoutVars>
          <dgm:chMax val="0"/>
          <dgm:bulletEnabled val="1"/>
        </dgm:presLayoutVars>
      </dgm:prSet>
      <dgm:spPr/>
    </dgm:pt>
    <dgm:pt modelId="{7CF205E5-CC1F-4482-B12B-C91A12C36CDD}" type="pres">
      <dgm:prSet presAssocID="{42CE789D-37F3-4D95-A8A3-696971FAE3A0}" presName="childText" presStyleLbl="revTx" presStyleIdx="4" presStyleCnt="5">
        <dgm:presLayoutVars>
          <dgm:bulletEnabled val="1"/>
        </dgm:presLayoutVars>
      </dgm:prSet>
      <dgm:spPr/>
    </dgm:pt>
  </dgm:ptLst>
  <dgm:cxnLst>
    <dgm:cxn modelId="{28E9B306-B130-48E4-81D0-A245021D3DA5}" srcId="{42CE789D-37F3-4D95-A8A3-696971FAE3A0}" destId="{B0640A0B-7F1D-4ECE-80FA-D7E31613923A}" srcOrd="0" destOrd="0" parTransId="{A97A0D56-3AA4-4CBD-94AA-9FA7F8B98A03}" sibTransId="{41A02BE3-3A00-4A48-854C-0C8C0CEC4458}"/>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32B00AB6-06B9-4971-B226-E0978235EB7D}" srcId="{C4E0ABEB-3598-4B11-B77B-AE42C2AF7E12}" destId="{42CE789D-37F3-4D95-A8A3-696971FAE3A0}" srcOrd="4" destOrd="0" parTransId="{4EF2F66B-F00F-4C63-8B2A-E4717FBD8D9D}" sibTransId="{8D3F16AC-36B0-445B-BA14-2605028B32DA}"/>
    <dgm:cxn modelId="{0DFF4FBD-76A4-4C15-9843-813E70DBC809}" type="presOf" srcId="{6909151E-19E5-4E17-9EF2-101792793F31}" destId="{BF06FD24-3148-4EA7-BDF0-8CDA51F49515}" srcOrd="0" destOrd="0" presId="urn:microsoft.com/office/officeart/2005/8/layout/vList2"/>
    <dgm:cxn modelId="{F0FAA5C8-8FBD-4A72-B5FB-147FBC2A76DB}" type="presOf" srcId="{B0640A0B-7F1D-4ECE-80FA-D7E31613923A}" destId="{7CF205E5-CC1F-4482-B12B-C91A12C36CDD}" srcOrd="0" destOrd="0" presId="urn:microsoft.com/office/officeart/2005/8/layout/vList2"/>
    <dgm:cxn modelId="{C47094DF-2E76-406D-8C2D-585C1BE04C09}" type="presOf" srcId="{42CE789D-37F3-4D95-A8A3-696971FAE3A0}" destId="{9B6C33EB-F0DA-41AB-AF7C-864543F86E34}"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 modelId="{182E0E23-A405-4035-B859-374F4CAF006B}" type="presParOf" srcId="{1A63B46C-DB4C-4ECC-9F2F-536A62462246}" destId="{9B6C33EB-F0DA-41AB-AF7C-864543F86E34}" srcOrd="8" destOrd="0" presId="urn:microsoft.com/office/officeart/2005/8/layout/vList2"/>
    <dgm:cxn modelId="{0866A38A-E43D-454B-BC4D-CADEFEF3FE0F}" type="presParOf" srcId="{1A63B46C-DB4C-4ECC-9F2F-536A62462246}" destId="{7CF205E5-CC1F-4482-B12B-C91A12C36CDD}"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(45.46%)</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(41.97%)</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(3.79%)</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(0.9%)</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9A209107-11B9-4DF2-8D18-437EEF6FF152}">
      <dgm:prSet phldrT="[Text]"/>
      <dgm:spPr>
        <a:solidFill>
          <a:srgbClr val="FF0000"/>
        </a:solidFill>
      </dgm:spPr>
      <dgm:t>
        <a:bodyPr/>
        <a:lstStyle/>
        <a:p>
          <a:r>
            <a:rPr lang="en-US" dirty="0"/>
            <a:t>Slash</a:t>
          </a:r>
        </a:p>
      </dgm:t>
    </dgm:pt>
    <dgm:pt modelId="{7F845E58-1153-40E9-854A-5D3060F813FD}" type="parTrans" cxnId="{54886886-1855-425D-A540-C009F722B83F}">
      <dgm:prSet/>
      <dgm:spPr/>
      <dgm:t>
        <a:bodyPr/>
        <a:lstStyle/>
        <a:p>
          <a:endParaRPr lang="en-US"/>
        </a:p>
      </dgm:t>
    </dgm:pt>
    <dgm:pt modelId="{9B5E024E-B3EE-47A2-BF30-7C009A144894}" type="sibTrans" cxnId="{54886886-1855-425D-A540-C009F722B83F}">
      <dgm:prSet/>
      <dgm:spPr/>
      <dgm:t>
        <a:bodyPr/>
        <a:lstStyle/>
        <a:p>
          <a:endParaRPr lang="en-US"/>
        </a:p>
      </dgm:t>
    </dgm:pt>
    <dgm:pt modelId="{E39AD4C9-2228-48C4-9E0A-C573453DDFA4}">
      <dgm:prSet phldrT="[Text]" custT="1"/>
      <dgm:spPr/>
      <dgm:t>
        <a:bodyPr/>
        <a:lstStyle/>
        <a:p>
          <a:r>
            <a:rPr lang="en-US" sz="1200" dirty="0"/>
            <a:t>Percentage of Children in Poverty</a:t>
          </a:r>
        </a:p>
      </dgm:t>
    </dgm:pt>
    <dgm:pt modelId="{46C627AD-DA88-465D-8EF5-4AEC12E1CBC7}" type="parTrans" cxnId="{8676D241-767C-40F5-94D4-072C314417A3}">
      <dgm:prSet/>
      <dgm:spPr/>
      <dgm:t>
        <a:bodyPr/>
        <a:lstStyle/>
        <a:p>
          <a:endParaRPr lang="en-US"/>
        </a:p>
      </dgm:t>
    </dgm:pt>
    <dgm:pt modelId="{3714DAAE-4B15-4C59-913C-E5D07F39691E}" type="sibTrans" cxnId="{8676D241-767C-40F5-94D4-072C314417A3}">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764CDDFC-39FD-4EDA-B9E1-941578D2820F}" type="pres">
      <dgm:prSet presAssocID="{9A209107-11B9-4DF2-8D18-437EEF6FF152}" presName="parentText" presStyleLbl="node1" presStyleIdx="4" presStyleCnt="5">
        <dgm:presLayoutVars>
          <dgm:chMax val="0"/>
          <dgm:bulletEnabled val="1"/>
        </dgm:presLayoutVars>
      </dgm:prSet>
      <dgm:spPr/>
    </dgm:pt>
    <dgm:pt modelId="{00D1BB42-6376-476A-8133-D0712634CB87}" type="pres">
      <dgm:prSet presAssocID="{9A209107-11B9-4DF2-8D18-437EEF6FF152}" presName="childText" presStyleLbl="revTx" presStyleIdx="4" presStyleCnt="5">
        <dgm:presLayoutVars>
          <dgm:bulletEnabled val="1"/>
        </dgm:presLayoutVars>
      </dgm:prSet>
      <dgm:spPr/>
    </dgm:pt>
  </dgm:ptLst>
  <dgm:cxnLst>
    <dgm:cxn modelId="{EC04170A-CD9C-406B-B8BF-DC070F601E9F}" type="presOf" srcId="{E39AD4C9-2228-48C4-9E0A-C573453DDFA4}" destId="{00D1BB42-6376-476A-8133-D0712634CB87}" srcOrd="0" destOrd="0" presId="urn:microsoft.com/office/officeart/2005/8/layout/vList2"/>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8676D241-767C-40F5-94D4-072C314417A3}" srcId="{9A209107-11B9-4DF2-8D18-437EEF6FF152}" destId="{E39AD4C9-2228-48C4-9E0A-C573453DDFA4}" srcOrd="0" destOrd="0" parTransId="{46C627AD-DA88-465D-8EF5-4AEC12E1CBC7}" sibTransId="{3714DAAE-4B15-4C59-913C-E5D07F39691E}"/>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54886886-1855-425D-A540-C009F722B83F}" srcId="{C4E0ABEB-3598-4B11-B77B-AE42C2AF7E12}" destId="{9A209107-11B9-4DF2-8D18-437EEF6FF152}" srcOrd="4" destOrd="0" parTransId="{7F845E58-1153-40E9-854A-5D3060F813FD}" sibTransId="{9B5E024E-B3EE-47A2-BF30-7C009A144894}"/>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78CB45FF-591D-4CA8-9EB9-E790A0561CC4}" type="presOf" srcId="{9A209107-11B9-4DF2-8D18-437EEF6FF152}" destId="{764CDDFC-39FD-4EDA-B9E1-941578D2820F}"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3FDF736B-5F65-4E13-B7C8-56CE601C8FAD}" type="presParOf" srcId="{1A63B46C-DB4C-4ECC-9F2F-536A62462246}" destId="{764CDDFC-39FD-4EDA-B9E1-941578D2820F}" srcOrd="8" destOrd="0" presId="urn:microsoft.com/office/officeart/2005/8/layout/vList2"/>
    <dgm:cxn modelId="{CBE8ED96-BB3D-4D4F-843B-7E979139F473}" type="presParOf" srcId="{1A63B46C-DB4C-4ECC-9F2F-536A62462246}" destId="{00D1BB42-6376-476A-8133-D0712634CB87}"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1B7D00EB-26DA-4BBF-93EB-91038B3181BC}">
      <dgm:prSet custT="1"/>
      <dgm:spPr/>
      <dgm:t>
        <a:bodyPr/>
        <a:lstStyle/>
        <a:p>
          <a:r>
            <a:rPr lang="en-US" sz="2000" b="1" dirty="0"/>
            <a:t>Majority of CBGs can reach a grocery store within 30 mins by Car or by Transit</a:t>
          </a:r>
        </a:p>
      </dgm:t>
    </dgm:pt>
    <dgm:pt modelId="{B97F815F-BC52-4A9C-B750-2FED79DF1731}" type="parTrans" cxnId="{62D00A08-EA96-486F-8805-318C7A1027D0}">
      <dgm:prSet/>
      <dgm:spPr/>
      <dgm:t>
        <a:bodyPr/>
        <a:lstStyle/>
        <a:p>
          <a:endParaRPr lang="en-US"/>
        </a:p>
      </dgm:t>
    </dgm:pt>
    <dgm:pt modelId="{44EEDA7A-9402-43AE-A16C-CAE89FAC13F8}" type="sibTrans" cxnId="{62D00A08-EA96-486F-8805-318C7A1027D0}">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5AB9834A-74A4-458A-BA5D-CCCED6CF6136}" type="pres">
      <dgm:prSet presAssocID="{1B7D00EB-26DA-4BBF-93EB-91038B3181BC}" presName="node" presStyleLbl="node1" presStyleIdx="0" presStyleCnt="1" custScaleX="47614" custScaleY="33716" custLinFactNeighborY="-18328">
        <dgm:presLayoutVars>
          <dgm:bulletEnabled val="1"/>
        </dgm:presLayoutVars>
      </dgm:prSet>
      <dgm:spPr/>
    </dgm:pt>
  </dgm:ptLst>
  <dgm:cxnLst>
    <dgm:cxn modelId="{62D00A08-EA96-486F-8805-318C7A1027D0}" srcId="{AD564647-5C53-46E9-B757-81827326A6D4}" destId="{1B7D00EB-26DA-4BBF-93EB-91038B3181BC}" srcOrd="0" destOrd="0" parTransId="{B97F815F-BC52-4A9C-B750-2FED79DF1731}" sibTransId="{44EEDA7A-9402-43AE-A16C-CAE89FAC13F8}"/>
    <dgm:cxn modelId="{AB400F71-61E9-42E9-BC8D-8E099D96E826}" type="presOf" srcId="{AD564647-5C53-46E9-B757-81827326A6D4}" destId="{84E5D13E-0D17-433E-A29E-523F21C77F9E}" srcOrd="0" destOrd="0" presId="urn:microsoft.com/office/officeart/2005/8/layout/process2"/>
    <dgm:cxn modelId="{D63FA7CE-96E7-4B71-B680-AA46E865C2A7}" type="presOf" srcId="{1B7D00EB-26DA-4BBF-93EB-91038B3181BC}" destId="{5AB9834A-74A4-458A-BA5D-CCCED6CF6136}" srcOrd="0" destOrd="0" presId="urn:microsoft.com/office/officeart/2005/8/layout/process2"/>
    <dgm:cxn modelId="{9FAC2197-5AC7-44A0-AF8D-E0DE9317D645}" type="presParOf" srcId="{84E5D13E-0D17-433E-A29E-523F21C77F9E}" destId="{5AB9834A-74A4-458A-BA5D-CCCED6CF6136}"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D0719762-229F-489F-97F6-A33BB39B4E36}">
      <dgm:prSet custT="1"/>
      <dgm:spPr/>
      <dgm:t>
        <a:bodyPr/>
        <a:lstStyle/>
        <a:p>
          <a:r>
            <a:rPr lang="en-US" sz="2000" b="1" dirty="0"/>
            <a:t>Getting Groceries are not the most challenging thing</a:t>
          </a:r>
        </a:p>
      </dgm:t>
    </dgm:pt>
    <dgm:pt modelId="{8D9DC8C8-E0F2-49BC-A11F-23DFC0EA4896}" type="parTrans" cxnId="{7BE3A8F7-8333-48FF-85B7-82A9251C9F35}">
      <dgm:prSet/>
      <dgm:spPr/>
      <dgm:t>
        <a:bodyPr/>
        <a:lstStyle/>
        <a:p>
          <a:endParaRPr lang="en-US"/>
        </a:p>
      </dgm:t>
    </dgm:pt>
    <dgm:pt modelId="{BA2DDBA0-BE1C-4D3A-A21D-CE8CF61CEC65}" type="sibTrans" cxnId="{7BE3A8F7-8333-48FF-85B7-82A9251C9F35}">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B8B18DD7-F4D4-4416-B1E5-EADD2C955B7C}" type="pres">
      <dgm:prSet presAssocID="{D0719762-229F-489F-97F6-A33BB39B4E36}" presName="node" presStyleLbl="node1" presStyleIdx="0" presStyleCnt="1" custScaleX="118049">
        <dgm:presLayoutVars>
          <dgm:bulletEnabled val="1"/>
        </dgm:presLayoutVars>
      </dgm:prSet>
      <dgm:spPr/>
    </dgm:pt>
  </dgm:ptLst>
  <dgm:cxnLst>
    <dgm:cxn modelId="{AB400F71-61E9-42E9-BC8D-8E099D96E826}" type="presOf" srcId="{AD564647-5C53-46E9-B757-81827326A6D4}" destId="{84E5D13E-0D17-433E-A29E-523F21C77F9E}" srcOrd="0" destOrd="0" presId="urn:microsoft.com/office/officeart/2005/8/layout/process2"/>
    <dgm:cxn modelId="{1D42D0A0-C478-442E-8817-2B04B8011303}" type="presOf" srcId="{D0719762-229F-489F-97F6-A33BB39B4E36}" destId="{B8B18DD7-F4D4-4416-B1E5-EADD2C955B7C}" srcOrd="0" destOrd="0" presId="urn:microsoft.com/office/officeart/2005/8/layout/process2"/>
    <dgm:cxn modelId="{7BE3A8F7-8333-48FF-85B7-82A9251C9F35}" srcId="{AD564647-5C53-46E9-B757-81827326A6D4}" destId="{D0719762-229F-489F-97F6-A33BB39B4E36}" srcOrd="0" destOrd="0" parTransId="{8D9DC8C8-E0F2-49BC-A11F-23DFC0EA4896}" sibTransId="{BA2DDBA0-BE1C-4D3A-A21D-CE8CF61CEC65}"/>
    <dgm:cxn modelId="{49F4BFEE-C9B6-4AEB-B8DD-4856F420FB73}" type="presParOf" srcId="{84E5D13E-0D17-433E-A29E-523F21C77F9E}" destId="{B8B18DD7-F4D4-4416-B1E5-EADD2C955B7C}"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(77.18%)</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(22.72%)</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(0.1%)</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C4020865-4EEB-4591-9AD5-D4D3E7CB1932}">
      <dgm:prSet phldrT="[Text]"/>
      <dgm:spPr>
        <a:solidFill>
          <a:srgbClr val="FF0000"/>
        </a:solidFill>
      </dgm:spPr>
      <dgm:t>
        <a:bodyPr/>
        <a:lstStyle/>
        <a:p>
          <a:r>
            <a:rPr lang="en-US" dirty="0"/>
            <a:t>Slash</a:t>
          </a:r>
        </a:p>
      </dgm:t>
    </dgm:pt>
    <dgm:pt modelId="{6010260F-99CD-489A-A70F-276655C804C1}" type="parTrans" cxnId="{0B5DCC6F-A928-409C-9356-334C28766F73}">
      <dgm:prSet/>
      <dgm:spPr/>
      <dgm:t>
        <a:bodyPr/>
        <a:lstStyle/>
        <a:p>
          <a:endParaRPr lang="en-US"/>
        </a:p>
      </dgm:t>
    </dgm:pt>
    <dgm:pt modelId="{BD2732B7-74DF-4A4D-94BB-AC3862C99871}" type="sibTrans" cxnId="{0B5DCC6F-A928-409C-9356-334C28766F73}">
      <dgm:prSet/>
      <dgm:spPr/>
      <dgm:t>
        <a:bodyPr/>
        <a:lstStyle/>
        <a:p>
          <a:endParaRPr lang="en-US"/>
        </a:p>
      </dgm:t>
    </dgm:pt>
    <dgm:pt modelId="{31DBB885-2231-4219-91A4-340DD6792171}">
      <dgm:prSet phldrT="[Text]" custT="1"/>
      <dgm:spPr/>
      <dgm:t>
        <a:bodyPr/>
        <a:lstStyle/>
        <a:p>
          <a:r>
            <a:rPr lang="en-US" sz="1100" dirty="0"/>
            <a:t>Percentage of </a:t>
          </a:r>
          <a:r>
            <a:rPr lang="en-US" sz="1400" b="1" dirty="0">
              <a:solidFill>
                <a:srgbClr val="FF0000"/>
              </a:solidFill>
            </a:rPr>
            <a:t>Single Mother Families</a:t>
          </a:r>
          <a:endParaRPr lang="en-US" sz="1100" b="1" dirty="0">
            <a:solidFill>
              <a:srgbClr val="FF0000"/>
            </a:solidFill>
          </a:endParaRPr>
        </a:p>
      </dgm:t>
    </dgm:pt>
    <dgm:pt modelId="{61C52BB3-B59C-4932-93E3-0AFFE3461E20}" type="parTrans" cxnId="{CD3451F6-13A5-4B5B-8DA7-E0FA333F47E3}">
      <dgm:prSet/>
      <dgm:spPr/>
      <dgm:t>
        <a:bodyPr/>
        <a:lstStyle/>
        <a:p>
          <a:endParaRPr lang="en-US"/>
        </a:p>
      </dgm:t>
    </dgm:pt>
    <dgm:pt modelId="{9A4D7204-A1B9-441B-87E8-DDD575B4B4D4}" type="sibTrans" cxnId="{CD3451F6-13A5-4B5B-8DA7-E0FA333F47E3}">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02ECBEB6-C15B-4080-B26F-3E7145EF636F}" type="pres">
      <dgm:prSet presAssocID="{C4020865-4EEB-4591-9AD5-D4D3E7CB1932}" presName="parentText" presStyleLbl="node1" presStyleIdx="4" presStyleCnt="5">
        <dgm:presLayoutVars>
          <dgm:chMax val="0"/>
          <dgm:bulletEnabled val="1"/>
        </dgm:presLayoutVars>
      </dgm:prSet>
      <dgm:spPr/>
    </dgm:pt>
    <dgm:pt modelId="{0D197CC2-0916-48A1-9EEE-98C6CD0CF8BF}" type="pres">
      <dgm:prSet presAssocID="{C4020865-4EEB-4591-9AD5-D4D3E7CB1932}" presName="childText" presStyleLbl="revTx" presStyleIdx="4" presStyleCnt="5">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96B9086D-5858-4DCE-B430-6D53306A8B47}" type="presOf" srcId="{31DBB885-2231-4219-91A4-340DD6792171}" destId="{0D197CC2-0916-48A1-9EEE-98C6CD0CF8BF}" srcOrd="0" destOrd="0" presId="urn:microsoft.com/office/officeart/2005/8/layout/vList2"/>
    <dgm:cxn modelId="{0B5DCC6F-A928-409C-9356-334C28766F73}" srcId="{C4E0ABEB-3598-4B11-B77B-AE42C2AF7E12}" destId="{C4020865-4EEB-4591-9AD5-D4D3E7CB1932}" srcOrd="4" destOrd="0" parTransId="{6010260F-99CD-489A-A70F-276655C804C1}" sibTransId="{BD2732B7-74DF-4A4D-94BB-AC3862C99871}"/>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A10464B0-53C5-4BA2-AB62-EFD373F29CFB}" type="presOf" srcId="{C4020865-4EEB-4591-9AD5-D4D3E7CB1932}" destId="{02ECBEB6-C15B-4080-B26F-3E7145EF636F}" srcOrd="0" destOrd="0" presId="urn:microsoft.com/office/officeart/2005/8/layout/vList2"/>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CD3451F6-13A5-4B5B-8DA7-E0FA333F47E3}" srcId="{C4020865-4EEB-4591-9AD5-D4D3E7CB1932}" destId="{31DBB885-2231-4219-91A4-340DD6792171}" srcOrd="0" destOrd="0" parTransId="{61C52BB3-B59C-4932-93E3-0AFFE3461E20}" sibTransId="{9A4D7204-A1B9-441B-87E8-DDD575B4B4D4}"/>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7AE030DB-EBD0-49CA-A8EC-9AB6E7535C33}" type="presParOf" srcId="{1A63B46C-DB4C-4ECC-9F2F-536A62462246}" destId="{02ECBEB6-C15B-4080-B26F-3E7145EF636F}" srcOrd="8" destOrd="0" presId="urn:microsoft.com/office/officeart/2005/8/layout/vList2"/>
    <dgm:cxn modelId="{8FFF22D9-A2D2-4D3D-A93F-D7BD514CDF82}" type="presParOf" srcId="{1A63B46C-DB4C-4ECC-9F2F-536A62462246}" destId="{0D197CC2-0916-48A1-9EEE-98C6CD0CF8BF}"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(15.35%)</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(28.41%)</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(26.12%)</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(14.26%)</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22EEB1A8-3879-4B41-8E3E-F43CB27E5A51}">
      <dgm:prSet phldrT="[Text]"/>
      <dgm:spPr>
        <a:solidFill>
          <a:srgbClr val="FF0000"/>
        </a:solidFill>
      </dgm:spPr>
      <dgm:t>
        <a:bodyPr/>
        <a:lstStyle/>
        <a:p>
          <a:r>
            <a:rPr lang="en-US" dirty="0"/>
            <a:t>Slash</a:t>
          </a:r>
        </a:p>
      </dgm:t>
    </dgm:pt>
    <dgm:pt modelId="{BA096929-D660-45B7-AD0A-E3BC13BA1D9C}" type="parTrans" cxnId="{DFFDF93D-B4A3-4600-9620-EB6DDAEC189F}">
      <dgm:prSet/>
      <dgm:spPr/>
      <dgm:t>
        <a:bodyPr/>
        <a:lstStyle/>
        <a:p>
          <a:endParaRPr lang="en-US"/>
        </a:p>
      </dgm:t>
    </dgm:pt>
    <dgm:pt modelId="{EA9DFBEC-3E22-4B0D-B534-70C26CFF13A4}" type="sibTrans" cxnId="{DFFDF93D-B4A3-4600-9620-EB6DDAEC189F}">
      <dgm:prSet/>
      <dgm:spPr/>
      <dgm:t>
        <a:bodyPr/>
        <a:lstStyle/>
        <a:p>
          <a:endParaRPr lang="en-US"/>
        </a:p>
      </dgm:t>
    </dgm:pt>
    <dgm:pt modelId="{2446F135-74F9-44A6-A141-D119A5E80EC7}">
      <dgm:prSet phldrT="[Text]" custT="1"/>
      <dgm:spPr/>
      <dgm:t>
        <a:bodyPr/>
        <a:lstStyle/>
        <a:p>
          <a:r>
            <a:rPr lang="en-US" sz="1100" dirty="0"/>
            <a:t>Percentage of </a:t>
          </a:r>
          <a:r>
            <a:rPr lang="en-US" sz="1400" b="1" dirty="0">
              <a:solidFill>
                <a:srgbClr val="FF0000"/>
              </a:solidFill>
            </a:rPr>
            <a:t>Single Mother Families</a:t>
          </a:r>
          <a:endParaRPr lang="en-US" sz="1100" b="1" dirty="0">
            <a:solidFill>
              <a:srgbClr val="FF0000"/>
            </a:solidFill>
          </a:endParaRPr>
        </a:p>
      </dgm:t>
    </dgm:pt>
    <dgm:pt modelId="{1BB36868-BE44-4D29-96A0-6D9DE8727E49}" type="parTrans" cxnId="{FE5F1566-CF6A-480F-A913-E95935FB279C}">
      <dgm:prSet/>
      <dgm:spPr/>
      <dgm:t>
        <a:bodyPr/>
        <a:lstStyle/>
        <a:p>
          <a:endParaRPr lang="en-US"/>
        </a:p>
      </dgm:t>
    </dgm:pt>
    <dgm:pt modelId="{78A6950D-9757-4080-A128-78C54439BB97}" type="sibTrans" cxnId="{FE5F1566-CF6A-480F-A913-E95935FB279C}">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D7A02700-9E16-4314-9A0D-13E83E901209}" type="pres">
      <dgm:prSet presAssocID="{22EEB1A8-3879-4B41-8E3E-F43CB27E5A51}" presName="parentText" presStyleLbl="node1" presStyleIdx="4" presStyleCnt="5">
        <dgm:presLayoutVars>
          <dgm:chMax val="0"/>
          <dgm:bulletEnabled val="1"/>
        </dgm:presLayoutVars>
      </dgm:prSet>
      <dgm:spPr/>
    </dgm:pt>
    <dgm:pt modelId="{73C19078-ABB2-446F-84C9-AE5C174DDCEE}" type="pres">
      <dgm:prSet presAssocID="{22EEB1A8-3879-4B41-8E3E-F43CB27E5A51}" presName="childText" presStyleLbl="revTx" presStyleIdx="4" presStyleCnt="5">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DFFDF93D-B4A3-4600-9620-EB6DDAEC189F}" srcId="{C4E0ABEB-3598-4B11-B77B-AE42C2AF7E12}" destId="{22EEB1A8-3879-4B41-8E3E-F43CB27E5A51}" srcOrd="4" destOrd="0" parTransId="{BA096929-D660-45B7-AD0A-E3BC13BA1D9C}" sibTransId="{EA9DFBEC-3E22-4B0D-B534-70C26CFF13A4}"/>
    <dgm:cxn modelId="{65122F3E-2625-47AC-A69C-E3CDB8A900D3}" srcId="{299D1E4F-4B0D-4748-ADC4-FD830A30659A}" destId="{6909151E-19E5-4E17-9EF2-101792793F31}" srcOrd="0" destOrd="0" parTransId="{945231FA-CA5E-4503-8B49-A8019AF74C9C}" sibTransId="{282BCF51-7EAF-421E-B603-A715FCCF8DFC}"/>
    <dgm:cxn modelId="{FE5F1566-CF6A-480F-A913-E95935FB279C}" srcId="{22EEB1A8-3879-4B41-8E3E-F43CB27E5A51}" destId="{2446F135-74F9-44A6-A141-D119A5E80EC7}" srcOrd="0" destOrd="0" parTransId="{1BB36868-BE44-4D29-96A0-6D9DE8727E49}" sibTransId="{78A6950D-9757-4080-A128-78C54439BB97}"/>
    <dgm:cxn modelId="{A8E1DD46-D48F-4AC3-9A5D-825F6D79FB02}" type="presOf" srcId="{2446F135-74F9-44A6-A141-D119A5E80EC7}" destId="{73C19078-ABB2-446F-84C9-AE5C174DDCEE}"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24E448C4-7F5B-4AC2-AB3F-75E57B83B4F1}" type="presOf" srcId="{22EEB1A8-3879-4B41-8E3E-F43CB27E5A51}" destId="{D7A02700-9E16-4314-9A0D-13E83E901209}"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F0872F61-A452-470F-A482-88AEDFE8AC19}" type="presParOf" srcId="{1A63B46C-DB4C-4ECC-9F2F-536A62462246}" destId="{D7A02700-9E16-4314-9A0D-13E83E901209}" srcOrd="8" destOrd="0" presId="urn:microsoft.com/office/officeart/2005/8/layout/vList2"/>
    <dgm:cxn modelId="{7DFF9B69-1147-4680-A444-69EC66D4586D}" type="presParOf" srcId="{1A63B46C-DB4C-4ECC-9F2F-536A62462246}" destId="{73C19078-ABB2-446F-84C9-AE5C174DDCE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580C8AC-3AA6-4C10-B38C-74BF95EF3F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12FB9C-0BFB-4670-A88D-488DEC48F580}">
      <dgm:prSet phldrT="[Text]" custT="1"/>
      <dgm:spPr>
        <a:solidFill>
          <a:srgbClr val="C80000"/>
        </a:solidFill>
      </dgm:spPr>
      <dgm:t>
        <a:bodyPr/>
        <a:lstStyle/>
        <a:p>
          <a:r>
            <a:rPr lang="en-US" sz="2400" dirty="0"/>
            <a:t>Children in Poverty</a:t>
          </a:r>
        </a:p>
      </dgm:t>
    </dgm:pt>
    <dgm:pt modelId="{9E5E4321-5E01-4989-A991-10C1F20E0E58}" type="parTrans" cxnId="{A328FD56-3A46-4C13-AA36-190D4E7D5F32}">
      <dgm:prSet/>
      <dgm:spPr/>
      <dgm:t>
        <a:bodyPr/>
        <a:lstStyle/>
        <a:p>
          <a:endParaRPr lang="en-US"/>
        </a:p>
      </dgm:t>
    </dgm:pt>
    <dgm:pt modelId="{8DEF4926-B93D-46E0-B34B-98A4E1A8C801}" type="sibTrans" cxnId="{A328FD56-3A46-4C13-AA36-190D4E7D5F32}">
      <dgm:prSet/>
      <dgm:spPr/>
      <dgm:t>
        <a:bodyPr/>
        <a:lstStyle/>
        <a:p>
          <a:endParaRPr lang="en-US"/>
        </a:p>
      </dgm:t>
    </dgm:pt>
    <dgm:pt modelId="{E2A71250-E254-4FA5-A001-B303A6D1BD41}">
      <dgm:prSet phldrT="[Text]" custT="1"/>
      <dgm:spPr/>
      <dgm:t>
        <a:bodyPr/>
        <a:lstStyle/>
        <a:p>
          <a:r>
            <a:rPr lang="en-US" sz="2000" dirty="0"/>
            <a:t>Red Means Highest Percentage of Children in Poverty</a:t>
          </a:r>
        </a:p>
      </dgm:t>
    </dgm:pt>
    <dgm:pt modelId="{D2F1D032-7F85-47CF-9D0F-D53AD47C06B7}" type="parTrans" cxnId="{5C4EDB72-03A1-4CD9-B13E-326B5FF5DCBE}">
      <dgm:prSet/>
      <dgm:spPr/>
      <dgm:t>
        <a:bodyPr/>
        <a:lstStyle/>
        <a:p>
          <a:endParaRPr lang="en-US"/>
        </a:p>
      </dgm:t>
    </dgm:pt>
    <dgm:pt modelId="{5619AB98-F64C-4FD3-947C-2412148E34AA}" type="sibTrans" cxnId="{5C4EDB72-03A1-4CD9-B13E-326B5FF5DCBE}">
      <dgm:prSet/>
      <dgm:spPr/>
      <dgm:t>
        <a:bodyPr/>
        <a:lstStyle/>
        <a:p>
          <a:endParaRPr lang="en-US"/>
        </a:p>
      </dgm:t>
    </dgm:pt>
    <dgm:pt modelId="{4D5EB327-8D2C-4DCA-9A40-83CB663627EC}">
      <dgm:prSet phldrT="[Text]" custT="1"/>
      <dgm:spPr>
        <a:solidFill>
          <a:srgbClr val="002060"/>
        </a:solidFill>
      </dgm:spPr>
      <dgm:t>
        <a:bodyPr/>
        <a:lstStyle/>
        <a:p>
          <a:r>
            <a:rPr lang="en-US" sz="2400" dirty="0"/>
            <a:t>Single Mother Families</a:t>
          </a:r>
        </a:p>
      </dgm:t>
    </dgm:pt>
    <dgm:pt modelId="{50315D1E-0EC0-41BE-8C06-6B2F60C0E23E}" type="parTrans" cxnId="{FE00CA37-8D6A-45B6-9EBC-6F6D60DB6464}">
      <dgm:prSet/>
      <dgm:spPr/>
      <dgm:t>
        <a:bodyPr/>
        <a:lstStyle/>
        <a:p>
          <a:endParaRPr lang="en-US"/>
        </a:p>
      </dgm:t>
    </dgm:pt>
    <dgm:pt modelId="{4528CD38-457F-4C04-BB84-75C442C44ECA}" type="sibTrans" cxnId="{FE00CA37-8D6A-45B6-9EBC-6F6D60DB6464}">
      <dgm:prSet/>
      <dgm:spPr/>
      <dgm:t>
        <a:bodyPr/>
        <a:lstStyle/>
        <a:p>
          <a:endParaRPr lang="en-US"/>
        </a:p>
      </dgm:t>
    </dgm:pt>
    <dgm:pt modelId="{73B5BC0A-A060-42C7-99C0-5D669DFC0B1A}">
      <dgm:prSet phldrT="[Text]" custT="1"/>
      <dgm:spPr/>
      <dgm:t>
        <a:bodyPr/>
        <a:lstStyle/>
        <a:p>
          <a:r>
            <a:rPr lang="en-US" sz="1800" dirty="0"/>
            <a:t>Darkest Blue Means Highest</a:t>
          </a:r>
          <a:br>
            <a:rPr lang="en-US" sz="1800" dirty="0"/>
          </a:br>
          <a:r>
            <a:rPr lang="en-US" sz="1800" dirty="0"/>
            <a:t>Percentage of Single Mother Families</a:t>
          </a:r>
        </a:p>
      </dgm:t>
    </dgm:pt>
    <dgm:pt modelId="{58B8C832-7125-487B-A3F7-1135324016F3}" type="parTrans" cxnId="{7427DDDF-D1CB-431B-AF40-B3D9647D9696}">
      <dgm:prSet/>
      <dgm:spPr/>
      <dgm:t>
        <a:bodyPr/>
        <a:lstStyle/>
        <a:p>
          <a:endParaRPr lang="en-US"/>
        </a:p>
      </dgm:t>
    </dgm:pt>
    <dgm:pt modelId="{16F40ACD-5400-45AB-B342-A1580B9ADA34}" type="sibTrans" cxnId="{7427DDDF-D1CB-431B-AF40-B3D9647D9696}">
      <dgm:prSet/>
      <dgm:spPr/>
      <dgm:t>
        <a:bodyPr/>
        <a:lstStyle/>
        <a:p>
          <a:endParaRPr lang="en-US"/>
        </a:p>
      </dgm:t>
    </dgm:pt>
    <dgm:pt modelId="{BD3C209B-E467-47D6-BAE8-B52B0C38B7FF}" type="pres">
      <dgm:prSet presAssocID="{D580C8AC-3AA6-4C10-B38C-74BF95EF3FA2}" presName="linear" presStyleCnt="0">
        <dgm:presLayoutVars>
          <dgm:animLvl val="lvl"/>
          <dgm:resizeHandles val="exact"/>
        </dgm:presLayoutVars>
      </dgm:prSet>
      <dgm:spPr/>
    </dgm:pt>
    <dgm:pt modelId="{26B4757D-3126-4D04-8510-A4BA1DE340BE}" type="pres">
      <dgm:prSet presAssocID="{D112FB9C-0BFB-4670-A88D-488DEC48F580}" presName="parentText" presStyleLbl="node1" presStyleIdx="0" presStyleCnt="2">
        <dgm:presLayoutVars>
          <dgm:chMax val="0"/>
          <dgm:bulletEnabled val="1"/>
        </dgm:presLayoutVars>
      </dgm:prSet>
      <dgm:spPr/>
    </dgm:pt>
    <dgm:pt modelId="{5816446C-73CF-461C-90BF-195865BBF433}" type="pres">
      <dgm:prSet presAssocID="{D112FB9C-0BFB-4670-A88D-488DEC48F580}" presName="childText" presStyleLbl="revTx" presStyleIdx="0" presStyleCnt="2">
        <dgm:presLayoutVars>
          <dgm:bulletEnabled val="1"/>
        </dgm:presLayoutVars>
      </dgm:prSet>
      <dgm:spPr/>
    </dgm:pt>
    <dgm:pt modelId="{6E0C36AA-FEDF-404E-B865-76655B5C2638}" type="pres">
      <dgm:prSet presAssocID="{4D5EB327-8D2C-4DCA-9A40-83CB663627EC}" presName="parentText" presStyleLbl="node1" presStyleIdx="1" presStyleCnt="2">
        <dgm:presLayoutVars>
          <dgm:chMax val="0"/>
          <dgm:bulletEnabled val="1"/>
        </dgm:presLayoutVars>
      </dgm:prSet>
      <dgm:spPr/>
    </dgm:pt>
    <dgm:pt modelId="{3E6AC40F-7E64-4B3C-90ED-8B67DBAF0243}" type="pres">
      <dgm:prSet presAssocID="{4D5EB327-8D2C-4DCA-9A40-83CB663627EC}" presName="childText" presStyleLbl="revTx" presStyleIdx="1" presStyleCnt="2">
        <dgm:presLayoutVars>
          <dgm:bulletEnabled val="1"/>
        </dgm:presLayoutVars>
      </dgm:prSet>
      <dgm:spPr/>
    </dgm:pt>
  </dgm:ptLst>
  <dgm:cxnLst>
    <dgm:cxn modelId="{08AEA72E-EDFC-4C9E-84CE-E34D575D4DC6}" type="presOf" srcId="{E2A71250-E254-4FA5-A001-B303A6D1BD41}" destId="{5816446C-73CF-461C-90BF-195865BBF433}" srcOrd="0" destOrd="0" presId="urn:microsoft.com/office/officeart/2005/8/layout/vList2"/>
    <dgm:cxn modelId="{FE00CA37-8D6A-45B6-9EBC-6F6D60DB6464}" srcId="{D580C8AC-3AA6-4C10-B38C-74BF95EF3FA2}" destId="{4D5EB327-8D2C-4DCA-9A40-83CB663627EC}" srcOrd="1" destOrd="0" parTransId="{50315D1E-0EC0-41BE-8C06-6B2F60C0E23E}" sibTransId="{4528CD38-457F-4C04-BB84-75C442C44ECA}"/>
    <dgm:cxn modelId="{C532493A-9215-4A72-AD95-AF18B65D1848}" type="presOf" srcId="{4D5EB327-8D2C-4DCA-9A40-83CB663627EC}" destId="{6E0C36AA-FEDF-404E-B865-76655B5C2638}" srcOrd="0" destOrd="0" presId="urn:microsoft.com/office/officeart/2005/8/layout/vList2"/>
    <dgm:cxn modelId="{5C4EDB72-03A1-4CD9-B13E-326B5FF5DCBE}" srcId="{D112FB9C-0BFB-4670-A88D-488DEC48F580}" destId="{E2A71250-E254-4FA5-A001-B303A6D1BD41}" srcOrd="0" destOrd="0" parTransId="{D2F1D032-7F85-47CF-9D0F-D53AD47C06B7}" sibTransId="{5619AB98-F64C-4FD3-947C-2412148E34AA}"/>
    <dgm:cxn modelId="{A328FD56-3A46-4C13-AA36-190D4E7D5F32}" srcId="{D580C8AC-3AA6-4C10-B38C-74BF95EF3FA2}" destId="{D112FB9C-0BFB-4670-A88D-488DEC48F580}" srcOrd="0" destOrd="0" parTransId="{9E5E4321-5E01-4989-A991-10C1F20E0E58}" sibTransId="{8DEF4926-B93D-46E0-B34B-98A4E1A8C801}"/>
    <dgm:cxn modelId="{29AA9057-04F5-434C-8FEE-63F16A91BAD4}" type="presOf" srcId="{73B5BC0A-A060-42C7-99C0-5D669DFC0B1A}" destId="{3E6AC40F-7E64-4B3C-90ED-8B67DBAF0243}" srcOrd="0" destOrd="0" presId="urn:microsoft.com/office/officeart/2005/8/layout/vList2"/>
    <dgm:cxn modelId="{438D7083-5D67-4675-B096-2F51C239D46E}" type="presOf" srcId="{D580C8AC-3AA6-4C10-B38C-74BF95EF3FA2}" destId="{BD3C209B-E467-47D6-BAE8-B52B0C38B7FF}" srcOrd="0" destOrd="0" presId="urn:microsoft.com/office/officeart/2005/8/layout/vList2"/>
    <dgm:cxn modelId="{F85AFBD5-3760-43EB-9505-9293B01080AD}" type="presOf" srcId="{D112FB9C-0BFB-4670-A88D-488DEC48F580}" destId="{26B4757D-3126-4D04-8510-A4BA1DE340BE}" srcOrd="0" destOrd="0" presId="urn:microsoft.com/office/officeart/2005/8/layout/vList2"/>
    <dgm:cxn modelId="{7427DDDF-D1CB-431B-AF40-B3D9647D9696}" srcId="{4D5EB327-8D2C-4DCA-9A40-83CB663627EC}" destId="{73B5BC0A-A060-42C7-99C0-5D669DFC0B1A}" srcOrd="0" destOrd="0" parTransId="{58B8C832-7125-487B-A3F7-1135324016F3}" sibTransId="{16F40ACD-5400-45AB-B342-A1580B9ADA34}"/>
    <dgm:cxn modelId="{AE9C9F39-CFB4-4087-ABEE-0948BD0BE8F6}" type="presParOf" srcId="{BD3C209B-E467-47D6-BAE8-B52B0C38B7FF}" destId="{26B4757D-3126-4D04-8510-A4BA1DE340BE}" srcOrd="0" destOrd="0" presId="urn:microsoft.com/office/officeart/2005/8/layout/vList2"/>
    <dgm:cxn modelId="{F15DB2F6-AC9A-4DC7-B237-6B5513782CA4}" type="presParOf" srcId="{BD3C209B-E467-47D6-BAE8-B52B0C38B7FF}" destId="{5816446C-73CF-461C-90BF-195865BBF433}" srcOrd="1" destOrd="0" presId="urn:microsoft.com/office/officeart/2005/8/layout/vList2"/>
    <dgm:cxn modelId="{B23E8E75-156B-41D9-98DD-B51F763969A0}" type="presParOf" srcId="{BD3C209B-E467-47D6-BAE8-B52B0C38B7FF}" destId="{6E0C36AA-FEDF-404E-B865-76655B5C2638}" srcOrd="2" destOrd="0" presId="urn:microsoft.com/office/officeart/2005/8/layout/vList2"/>
    <dgm:cxn modelId="{F06E54D1-B722-4E57-BDA9-77B48F9461CC}" type="presParOf" srcId="{BD3C209B-E467-47D6-BAE8-B52B0C38B7FF}" destId="{3E6AC40F-7E64-4B3C-90ED-8B67DBAF024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D0719762-229F-489F-97F6-A33BB39B4E36}">
      <dgm:prSet custT="1"/>
      <dgm:spPr/>
      <dgm:t>
        <a:bodyPr/>
        <a:lstStyle/>
        <a:p>
          <a:r>
            <a:rPr lang="en-US" sz="2000" b="1" dirty="0"/>
            <a:t>Only 43.76% of CBGs can access to women's clinic within 30 mins by Transit </a:t>
          </a:r>
        </a:p>
      </dgm:t>
    </dgm:pt>
    <dgm:pt modelId="{8D9DC8C8-E0F2-49BC-A11F-23DFC0EA4896}" type="parTrans" cxnId="{7BE3A8F7-8333-48FF-85B7-82A9251C9F35}">
      <dgm:prSet/>
      <dgm:spPr/>
      <dgm:t>
        <a:bodyPr/>
        <a:lstStyle/>
        <a:p>
          <a:endParaRPr lang="en-US"/>
        </a:p>
      </dgm:t>
    </dgm:pt>
    <dgm:pt modelId="{BA2DDBA0-BE1C-4D3A-A21D-CE8CF61CEC65}" type="sibTrans" cxnId="{7BE3A8F7-8333-48FF-85B7-82A9251C9F35}">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B8B18DD7-F4D4-4416-B1E5-EADD2C955B7C}" type="pres">
      <dgm:prSet presAssocID="{D0719762-229F-489F-97F6-A33BB39B4E36}" presName="node" presStyleLbl="node1" presStyleIdx="0" presStyleCnt="1" custScaleX="111021" custLinFactNeighborY="12426">
        <dgm:presLayoutVars>
          <dgm:bulletEnabled val="1"/>
        </dgm:presLayoutVars>
      </dgm:prSet>
      <dgm:spPr/>
    </dgm:pt>
  </dgm:ptLst>
  <dgm:cxnLst>
    <dgm:cxn modelId="{AB400F71-61E9-42E9-BC8D-8E099D96E826}" type="presOf" srcId="{AD564647-5C53-46E9-B757-81827326A6D4}" destId="{84E5D13E-0D17-433E-A29E-523F21C77F9E}" srcOrd="0" destOrd="0" presId="urn:microsoft.com/office/officeart/2005/8/layout/process2"/>
    <dgm:cxn modelId="{1D42D0A0-C478-442E-8817-2B04B8011303}" type="presOf" srcId="{D0719762-229F-489F-97F6-A33BB39B4E36}" destId="{B8B18DD7-F4D4-4416-B1E5-EADD2C955B7C}" srcOrd="0" destOrd="0" presId="urn:microsoft.com/office/officeart/2005/8/layout/process2"/>
    <dgm:cxn modelId="{7BE3A8F7-8333-48FF-85B7-82A9251C9F35}" srcId="{AD564647-5C53-46E9-B757-81827326A6D4}" destId="{D0719762-229F-489F-97F6-A33BB39B4E36}" srcOrd="0" destOrd="0" parTransId="{8D9DC8C8-E0F2-49BC-A11F-23DFC0EA4896}" sibTransId="{BA2DDBA0-BE1C-4D3A-A21D-CE8CF61CEC65}"/>
    <dgm:cxn modelId="{49F4BFEE-C9B6-4AEB-B8DD-4856F420FB73}" type="presParOf" srcId="{84E5D13E-0D17-433E-A29E-523F21C77F9E}" destId="{B8B18DD7-F4D4-4416-B1E5-EADD2C955B7C}"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D0719762-229F-489F-97F6-A33BB39B4E36}">
      <dgm:prSet custT="1"/>
      <dgm:spPr/>
      <dgm:t>
        <a:bodyPr/>
        <a:lstStyle/>
        <a:p>
          <a:r>
            <a:rPr lang="en-US" sz="2000" b="1" dirty="0"/>
            <a:t>South part of City have limited access to the Women’s Clinics</a:t>
          </a:r>
        </a:p>
      </dgm:t>
    </dgm:pt>
    <dgm:pt modelId="{8D9DC8C8-E0F2-49BC-A11F-23DFC0EA4896}" type="parTrans" cxnId="{7BE3A8F7-8333-48FF-85B7-82A9251C9F35}">
      <dgm:prSet/>
      <dgm:spPr/>
      <dgm:t>
        <a:bodyPr/>
        <a:lstStyle/>
        <a:p>
          <a:endParaRPr lang="en-US"/>
        </a:p>
      </dgm:t>
    </dgm:pt>
    <dgm:pt modelId="{BA2DDBA0-BE1C-4D3A-A21D-CE8CF61CEC65}" type="sibTrans" cxnId="{7BE3A8F7-8333-48FF-85B7-82A9251C9F35}">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B8B18DD7-F4D4-4416-B1E5-EADD2C955B7C}" type="pres">
      <dgm:prSet presAssocID="{D0719762-229F-489F-97F6-A33BB39B4E36}" presName="node" presStyleLbl="node1" presStyleIdx="0" presStyleCnt="1" custScaleX="111021">
        <dgm:presLayoutVars>
          <dgm:bulletEnabled val="1"/>
        </dgm:presLayoutVars>
      </dgm:prSet>
      <dgm:spPr/>
    </dgm:pt>
  </dgm:ptLst>
  <dgm:cxnLst>
    <dgm:cxn modelId="{AB400F71-61E9-42E9-BC8D-8E099D96E826}" type="presOf" srcId="{AD564647-5C53-46E9-B757-81827326A6D4}" destId="{84E5D13E-0D17-433E-A29E-523F21C77F9E}" srcOrd="0" destOrd="0" presId="urn:microsoft.com/office/officeart/2005/8/layout/process2"/>
    <dgm:cxn modelId="{1D42D0A0-C478-442E-8817-2B04B8011303}" type="presOf" srcId="{D0719762-229F-489F-97F6-A33BB39B4E36}" destId="{B8B18DD7-F4D4-4416-B1E5-EADD2C955B7C}" srcOrd="0" destOrd="0" presId="urn:microsoft.com/office/officeart/2005/8/layout/process2"/>
    <dgm:cxn modelId="{7BE3A8F7-8333-48FF-85B7-82A9251C9F35}" srcId="{AD564647-5C53-46E9-B757-81827326A6D4}" destId="{D0719762-229F-489F-97F6-A33BB39B4E36}" srcOrd="0" destOrd="0" parTransId="{8D9DC8C8-E0F2-49BC-A11F-23DFC0EA4896}" sibTransId="{BA2DDBA0-BE1C-4D3A-A21D-CE8CF61CEC65}"/>
    <dgm:cxn modelId="{49F4BFEE-C9B6-4AEB-B8DD-4856F420FB73}" type="presParOf" srcId="{84E5D13E-0D17-433E-A29E-523F21C77F9E}" destId="{B8B18DD7-F4D4-4416-B1E5-EADD2C955B7C}"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(87.77%)</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(12.23%)</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348D879A-EC59-424E-8A4F-953C80B31AF6}">
      <dgm:prSet phldrT="[Text]"/>
      <dgm:spPr>
        <a:solidFill>
          <a:srgbClr val="FF0000"/>
        </a:solidFill>
      </dgm:spPr>
      <dgm:t>
        <a:bodyPr/>
        <a:lstStyle/>
        <a:p>
          <a:r>
            <a:rPr lang="en-US" dirty="0"/>
            <a:t>Slash</a:t>
          </a:r>
        </a:p>
      </dgm:t>
    </dgm:pt>
    <dgm:pt modelId="{C5A1FACB-AA5F-428F-A657-D539A579E923}" type="parTrans" cxnId="{5C9861BC-63B5-4604-BE16-BE5A70B9B42E}">
      <dgm:prSet/>
      <dgm:spPr/>
      <dgm:t>
        <a:bodyPr/>
        <a:lstStyle/>
        <a:p>
          <a:endParaRPr lang="en-US"/>
        </a:p>
      </dgm:t>
    </dgm:pt>
    <dgm:pt modelId="{120E4542-0D3E-43E7-AEA8-F712DB70DA21}" type="sibTrans" cxnId="{5C9861BC-63B5-4604-BE16-BE5A70B9B42E}">
      <dgm:prSet/>
      <dgm:spPr/>
      <dgm:t>
        <a:bodyPr/>
        <a:lstStyle/>
        <a:p>
          <a:endParaRPr lang="en-US"/>
        </a:p>
      </dgm:t>
    </dgm:pt>
    <dgm:pt modelId="{FFE4D36E-19D2-478D-8AF1-5A9F017C1D36}">
      <dgm:prSet phldrT="[Text]" custT="1"/>
      <dgm:spPr/>
      <dgm:t>
        <a:bodyPr/>
        <a:lstStyle/>
        <a:p>
          <a:r>
            <a:rPr lang="en-US" sz="1200" dirty="0"/>
            <a:t>Percentage of Children in Poverty</a:t>
          </a:r>
        </a:p>
      </dgm:t>
    </dgm:pt>
    <dgm:pt modelId="{647231D8-E3A0-4222-9884-4D5DF734CAA6}" type="parTrans" cxnId="{A382253B-87AB-4CA9-90BA-0810F47874F1}">
      <dgm:prSet/>
      <dgm:spPr/>
      <dgm:t>
        <a:bodyPr/>
        <a:lstStyle/>
        <a:p>
          <a:endParaRPr lang="en-US"/>
        </a:p>
      </dgm:t>
    </dgm:pt>
    <dgm:pt modelId="{7B12EC1F-BE44-47E0-B432-DE126FA1ACBC}" type="sibTrans" cxnId="{A382253B-87AB-4CA9-90BA-0810F47874F1}">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BC3B4054-7B85-4BA5-BF96-5CB6370CFB9F}" type="pres">
      <dgm:prSet presAssocID="{348D879A-EC59-424E-8A4F-953C80B31AF6}" presName="parentText" presStyleLbl="node1" presStyleIdx="4" presStyleCnt="5">
        <dgm:presLayoutVars>
          <dgm:chMax val="0"/>
          <dgm:bulletEnabled val="1"/>
        </dgm:presLayoutVars>
      </dgm:prSet>
      <dgm:spPr/>
    </dgm:pt>
    <dgm:pt modelId="{1EB2E172-D60E-4C0E-93DA-F3C98691C309}" type="pres">
      <dgm:prSet presAssocID="{348D879A-EC59-424E-8A4F-953C80B31AF6}" presName="childText" presStyleLbl="revTx" presStyleIdx="4" presStyleCnt="5">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A382253B-87AB-4CA9-90BA-0810F47874F1}" srcId="{348D879A-EC59-424E-8A4F-953C80B31AF6}" destId="{FFE4D36E-19D2-478D-8AF1-5A9F017C1D36}" srcOrd="0" destOrd="0" parTransId="{647231D8-E3A0-4222-9884-4D5DF734CAA6}" sibTransId="{7B12EC1F-BE44-47E0-B432-DE126FA1ACBC}"/>
    <dgm:cxn modelId="{65122F3E-2625-47AC-A69C-E3CDB8A900D3}" srcId="{299D1E4F-4B0D-4748-ADC4-FD830A30659A}" destId="{6909151E-19E5-4E17-9EF2-101792793F31}" srcOrd="0" destOrd="0" parTransId="{945231FA-CA5E-4503-8B49-A8019AF74C9C}" sibTransId="{282BCF51-7EAF-421E-B603-A715FCCF8DFC}"/>
    <dgm:cxn modelId="{9AE8C262-D08F-4EBD-BDCD-33F2DAA617AB}" type="presOf" srcId="{FFE4D36E-19D2-478D-8AF1-5A9F017C1D36}" destId="{1EB2E172-D60E-4C0E-93DA-F3C98691C309}"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5C9861BC-63B5-4604-BE16-BE5A70B9B42E}" srcId="{C4E0ABEB-3598-4B11-B77B-AE42C2AF7E12}" destId="{348D879A-EC59-424E-8A4F-953C80B31AF6}" srcOrd="4" destOrd="0" parTransId="{C5A1FACB-AA5F-428F-A657-D539A579E923}" sibTransId="{120E4542-0D3E-43E7-AEA8-F712DB70DA21}"/>
    <dgm:cxn modelId="{7C13E3C9-EBAF-4FB0-8315-5F93DC576786}" type="presOf" srcId="{348D879A-EC59-424E-8A4F-953C80B31AF6}" destId="{BC3B4054-7B85-4BA5-BF96-5CB6370CFB9F}"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832D78DE-57B2-4097-8010-4BF1ECFBB2B4}" type="presParOf" srcId="{1A63B46C-DB4C-4ECC-9F2F-536A62462246}" destId="{BC3B4054-7B85-4BA5-BF96-5CB6370CFB9F}" srcOrd="8" destOrd="0" presId="urn:microsoft.com/office/officeart/2005/8/layout/vList2"/>
    <dgm:cxn modelId="{CD349605-931C-4B92-8B50-8CDB8CA99789}" type="presParOf" srcId="{1A63B46C-DB4C-4ECC-9F2F-536A62462246}" destId="{1EB2E172-D60E-4C0E-93DA-F3C98691C309}"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30 – 40 %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20- 30 %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10 – 20 %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0 – 10 %</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(38.19%)</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(39.98%)</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(14.46%)</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(2.99</a:t>
          </a:r>
          <a:r>
            <a:rPr lang="en-US" altLang="zh-TW" dirty="0"/>
            <a:t>%)</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04D8B5C4-F33D-40D1-8137-644FD6673E38}">
      <dgm:prSet phldrT="[Text]"/>
      <dgm:spPr>
        <a:solidFill>
          <a:srgbClr val="FF0000"/>
        </a:solidFill>
      </dgm:spPr>
      <dgm:t>
        <a:bodyPr/>
        <a:lstStyle/>
        <a:p>
          <a:r>
            <a:rPr lang="en-US" dirty="0"/>
            <a:t>Slash</a:t>
          </a:r>
        </a:p>
      </dgm:t>
    </dgm:pt>
    <dgm:pt modelId="{414CC616-343B-46C9-98E5-442CB3A0C2C3}" type="parTrans" cxnId="{E421C769-53FD-46D1-A514-5CE09035295E}">
      <dgm:prSet/>
      <dgm:spPr/>
    </dgm:pt>
    <dgm:pt modelId="{4E009BE7-2998-4205-BBC8-ED9E4AD72B2E}" type="sibTrans" cxnId="{E421C769-53FD-46D1-A514-5CE09035295E}">
      <dgm:prSet/>
      <dgm:spPr/>
    </dgm:pt>
    <dgm:pt modelId="{E9ADFD5B-EB32-454A-97C3-2AB9882D79F2}">
      <dgm:prSet phldrT="[Text]" custT="1"/>
      <dgm:spPr/>
      <dgm:t>
        <a:bodyPr/>
        <a:lstStyle/>
        <a:p>
          <a:r>
            <a:rPr lang="en-US" sz="1200" dirty="0"/>
            <a:t>Percentage of Children in Poverty</a:t>
          </a:r>
        </a:p>
      </dgm:t>
    </dgm:pt>
    <dgm:pt modelId="{866F53DB-F880-4156-901B-42D2DF2C7164}" type="parTrans" cxnId="{84ABA683-1451-4BA6-8DAA-5837AF761B9C}">
      <dgm:prSet/>
      <dgm:spPr/>
      <dgm:t>
        <a:bodyPr/>
        <a:lstStyle/>
        <a:p>
          <a:endParaRPr lang="en-US"/>
        </a:p>
      </dgm:t>
    </dgm:pt>
    <dgm:pt modelId="{4CAC2DA0-072B-4286-A08E-9E8FBC65ADFC}" type="sibTrans" cxnId="{84ABA683-1451-4BA6-8DAA-5837AF761B9C}">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A2104F8B-79CB-4BE3-B2A3-4E57996A30BC}" type="pres">
      <dgm:prSet presAssocID="{04D8B5C4-F33D-40D1-8137-644FD6673E38}" presName="parentText" presStyleLbl="node1" presStyleIdx="4" presStyleCnt="5">
        <dgm:presLayoutVars>
          <dgm:chMax val="0"/>
          <dgm:bulletEnabled val="1"/>
        </dgm:presLayoutVars>
      </dgm:prSet>
      <dgm:spPr/>
    </dgm:pt>
    <dgm:pt modelId="{D00A60F4-2385-4E26-96FA-0892BB604EB2}" type="pres">
      <dgm:prSet presAssocID="{04D8B5C4-F33D-40D1-8137-644FD6673E38}" presName="childText" presStyleLbl="revTx" presStyleIdx="4" presStyleCnt="5">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E421C769-53FD-46D1-A514-5CE09035295E}" srcId="{C4E0ABEB-3598-4B11-B77B-AE42C2AF7E12}" destId="{04D8B5C4-F33D-40D1-8137-644FD6673E38}" srcOrd="4" destOrd="0" parTransId="{414CC616-343B-46C9-98E5-442CB3A0C2C3}" sibTransId="{4E009BE7-2998-4205-BBC8-ED9E4AD72B2E}"/>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0789C17A-AD46-4467-AE25-3FCC61AEC164}" type="presOf" srcId="{E9ADFD5B-EB32-454A-97C3-2AB9882D79F2}" destId="{D00A60F4-2385-4E26-96FA-0892BB604EB2}" srcOrd="0" destOrd="0" presId="urn:microsoft.com/office/officeart/2005/8/layout/vList2"/>
    <dgm:cxn modelId="{84ABA683-1451-4BA6-8DAA-5837AF761B9C}" srcId="{04D8B5C4-F33D-40D1-8137-644FD6673E38}" destId="{E9ADFD5B-EB32-454A-97C3-2AB9882D79F2}" srcOrd="0" destOrd="0" parTransId="{866F53DB-F880-4156-901B-42D2DF2C7164}" sibTransId="{4CAC2DA0-072B-4286-A08E-9E8FBC65ADFC}"/>
    <dgm:cxn modelId="{11448585-6CB4-4658-BB24-0B74EC45C6D4}" type="presOf" srcId="{04D8B5C4-F33D-40D1-8137-644FD6673E38}" destId="{A2104F8B-79CB-4BE3-B2A3-4E57996A30BC}" srcOrd="0" destOrd="0" presId="urn:microsoft.com/office/officeart/2005/8/layout/vList2"/>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1853F280-6AE1-4B18-A092-A6AFA6634138}" type="presParOf" srcId="{1A63B46C-DB4C-4ECC-9F2F-536A62462246}" destId="{A2104F8B-79CB-4BE3-B2A3-4E57996A30BC}" srcOrd="8" destOrd="0" presId="urn:microsoft.com/office/officeart/2005/8/layout/vList2"/>
    <dgm:cxn modelId="{FD494E8C-02B0-4C48-B79A-3B730DBF7228}" type="presParOf" srcId="{1A63B46C-DB4C-4ECC-9F2F-536A62462246}" destId="{D00A60F4-2385-4E26-96FA-0892BB604EB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D0719762-229F-489F-97F6-A33BB39B4E36}">
      <dgm:prSet custT="1"/>
      <dgm:spPr/>
      <dgm:t>
        <a:bodyPr/>
        <a:lstStyle/>
        <a:p>
          <a:r>
            <a:rPr lang="en-US" sz="2000" b="1" dirty="0"/>
            <a:t>Only 80% of CBGs can reach a Clinic within 30 mins by Transit</a:t>
          </a:r>
        </a:p>
      </dgm:t>
    </dgm:pt>
    <dgm:pt modelId="{8D9DC8C8-E0F2-49BC-A11F-23DFC0EA4896}" type="parTrans" cxnId="{7BE3A8F7-8333-48FF-85B7-82A9251C9F35}">
      <dgm:prSet/>
      <dgm:spPr/>
      <dgm:t>
        <a:bodyPr/>
        <a:lstStyle/>
        <a:p>
          <a:endParaRPr lang="en-US"/>
        </a:p>
      </dgm:t>
    </dgm:pt>
    <dgm:pt modelId="{BA2DDBA0-BE1C-4D3A-A21D-CE8CF61CEC65}" type="sibTrans" cxnId="{7BE3A8F7-8333-48FF-85B7-82A9251C9F35}">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B8B18DD7-F4D4-4416-B1E5-EADD2C955B7C}" type="pres">
      <dgm:prSet presAssocID="{D0719762-229F-489F-97F6-A33BB39B4E36}" presName="node" presStyleLbl="node1" presStyleIdx="0" presStyleCnt="1" custScaleX="111021">
        <dgm:presLayoutVars>
          <dgm:bulletEnabled val="1"/>
        </dgm:presLayoutVars>
      </dgm:prSet>
      <dgm:spPr/>
    </dgm:pt>
  </dgm:ptLst>
  <dgm:cxnLst>
    <dgm:cxn modelId="{AB400F71-61E9-42E9-BC8D-8E099D96E826}" type="presOf" srcId="{AD564647-5C53-46E9-B757-81827326A6D4}" destId="{84E5D13E-0D17-433E-A29E-523F21C77F9E}" srcOrd="0" destOrd="0" presId="urn:microsoft.com/office/officeart/2005/8/layout/process2"/>
    <dgm:cxn modelId="{1D42D0A0-C478-442E-8817-2B04B8011303}" type="presOf" srcId="{D0719762-229F-489F-97F6-A33BB39B4E36}" destId="{B8B18DD7-F4D4-4416-B1E5-EADD2C955B7C}" srcOrd="0" destOrd="0" presId="urn:microsoft.com/office/officeart/2005/8/layout/process2"/>
    <dgm:cxn modelId="{7BE3A8F7-8333-48FF-85B7-82A9251C9F35}" srcId="{AD564647-5C53-46E9-B757-81827326A6D4}" destId="{D0719762-229F-489F-97F6-A33BB39B4E36}" srcOrd="0" destOrd="0" parTransId="{8D9DC8C8-E0F2-49BC-A11F-23DFC0EA4896}" sibTransId="{BA2DDBA0-BE1C-4D3A-A21D-CE8CF61CEC65}"/>
    <dgm:cxn modelId="{49F4BFEE-C9B6-4AEB-B8DD-4856F420FB73}" type="presParOf" srcId="{84E5D13E-0D17-433E-A29E-523F21C77F9E}" destId="{B8B18DD7-F4D4-4416-B1E5-EADD2C955B7C}"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D0719762-229F-489F-97F6-A33BB39B4E36}">
      <dgm:prSet custT="1"/>
      <dgm:spPr/>
      <dgm:t>
        <a:bodyPr/>
        <a:lstStyle/>
        <a:p>
          <a:r>
            <a:rPr lang="en-US" sz="2000" b="1" dirty="0"/>
            <a:t>South part of City has limited access to the Clinics via Public Transportation</a:t>
          </a:r>
        </a:p>
      </dgm:t>
    </dgm:pt>
    <dgm:pt modelId="{8D9DC8C8-E0F2-49BC-A11F-23DFC0EA4896}" type="parTrans" cxnId="{7BE3A8F7-8333-48FF-85B7-82A9251C9F35}">
      <dgm:prSet/>
      <dgm:spPr/>
      <dgm:t>
        <a:bodyPr/>
        <a:lstStyle/>
        <a:p>
          <a:endParaRPr lang="en-US"/>
        </a:p>
      </dgm:t>
    </dgm:pt>
    <dgm:pt modelId="{BA2DDBA0-BE1C-4D3A-A21D-CE8CF61CEC65}" type="sibTrans" cxnId="{7BE3A8F7-8333-48FF-85B7-82A9251C9F35}">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B8B18DD7-F4D4-4416-B1E5-EADD2C955B7C}" type="pres">
      <dgm:prSet presAssocID="{D0719762-229F-489F-97F6-A33BB39B4E36}" presName="node" presStyleLbl="node1" presStyleIdx="0" presStyleCnt="1" custScaleX="111021">
        <dgm:presLayoutVars>
          <dgm:bulletEnabled val="1"/>
        </dgm:presLayoutVars>
      </dgm:prSet>
      <dgm:spPr/>
    </dgm:pt>
  </dgm:ptLst>
  <dgm:cxnLst>
    <dgm:cxn modelId="{AB400F71-61E9-42E9-BC8D-8E099D96E826}" type="presOf" srcId="{AD564647-5C53-46E9-B757-81827326A6D4}" destId="{84E5D13E-0D17-433E-A29E-523F21C77F9E}" srcOrd="0" destOrd="0" presId="urn:microsoft.com/office/officeart/2005/8/layout/process2"/>
    <dgm:cxn modelId="{1D42D0A0-C478-442E-8817-2B04B8011303}" type="presOf" srcId="{D0719762-229F-489F-97F6-A33BB39B4E36}" destId="{B8B18DD7-F4D4-4416-B1E5-EADD2C955B7C}" srcOrd="0" destOrd="0" presId="urn:microsoft.com/office/officeart/2005/8/layout/process2"/>
    <dgm:cxn modelId="{7BE3A8F7-8333-48FF-85B7-82A9251C9F35}" srcId="{AD564647-5C53-46E9-B757-81827326A6D4}" destId="{D0719762-229F-489F-97F6-A33BB39B4E36}" srcOrd="0" destOrd="0" parTransId="{8D9DC8C8-E0F2-49BC-A11F-23DFC0EA4896}" sibTransId="{BA2DDBA0-BE1C-4D3A-A21D-CE8CF61CEC65}"/>
    <dgm:cxn modelId="{49F4BFEE-C9B6-4AEB-B8DD-4856F420FB73}" type="presParOf" srcId="{84E5D13E-0D17-433E-A29E-523F21C77F9E}" destId="{B8B18DD7-F4D4-4416-B1E5-EADD2C955B7C}"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a:t>
          </a:r>
          <a:r>
            <a:rPr lang="zh-TW" altLang="en-US" dirty="0"/>
            <a:t> </a:t>
          </a:r>
          <a:r>
            <a:rPr lang="en-US" altLang="zh-TW" dirty="0"/>
            <a:t>(83.28%)</a:t>
          </a:r>
          <a:endParaRPr lang="en-US" dirty="0"/>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a:t>
          </a:r>
          <a:r>
            <a:rPr lang="zh-TW" altLang="en-US" dirty="0"/>
            <a:t> </a:t>
          </a:r>
          <a:r>
            <a:rPr lang="en-US" altLang="zh-TW" dirty="0"/>
            <a:t>(16.72%)</a:t>
          </a:r>
          <a:endParaRPr lang="en-US" dirty="0"/>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CD942396-365F-4DFF-87E7-53547DBCDCC2}">
      <dgm:prSet phldrT="[Text]"/>
      <dgm:spPr>
        <a:solidFill>
          <a:srgbClr val="FF0000"/>
        </a:solidFill>
      </dgm:spPr>
      <dgm:t>
        <a:bodyPr/>
        <a:lstStyle/>
        <a:p>
          <a:r>
            <a:rPr lang="en-US" dirty="0"/>
            <a:t>Slash</a:t>
          </a:r>
        </a:p>
      </dgm:t>
    </dgm:pt>
    <dgm:pt modelId="{7B1C0A04-5850-44C2-B92C-1F8B325E2E2D}" type="parTrans" cxnId="{FB210362-9568-4581-8251-A082A71BC4CD}">
      <dgm:prSet/>
      <dgm:spPr/>
    </dgm:pt>
    <dgm:pt modelId="{DB2ACB59-4065-4DEB-9123-007AFB93375E}" type="sibTrans" cxnId="{FB210362-9568-4581-8251-A082A71BC4CD}">
      <dgm:prSet/>
      <dgm:spPr/>
    </dgm:pt>
    <dgm:pt modelId="{1F87E9B8-4B85-4DA9-98C0-F6017A3E19A9}">
      <dgm:prSet phldrT="[Text]" custT="1"/>
      <dgm:spPr/>
      <dgm:t>
        <a:bodyPr/>
        <a:lstStyle/>
        <a:p>
          <a:r>
            <a:rPr lang="en-US" sz="1200" dirty="0"/>
            <a:t>Percentage of Children in Poverty</a:t>
          </a:r>
        </a:p>
      </dgm:t>
    </dgm:pt>
    <dgm:pt modelId="{8094808B-E370-4E0A-97B4-BB8F43D3DB92}" type="parTrans" cxnId="{68EAC720-CD99-41F8-A0DB-F8F1D40DF419}">
      <dgm:prSet/>
      <dgm:spPr/>
      <dgm:t>
        <a:bodyPr/>
        <a:lstStyle/>
        <a:p>
          <a:endParaRPr lang="en-US"/>
        </a:p>
      </dgm:t>
    </dgm:pt>
    <dgm:pt modelId="{FF04700E-CBD3-4B4D-A33E-1CFC4437AFF6}" type="sibTrans" cxnId="{68EAC720-CD99-41F8-A0DB-F8F1D40DF419}">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907B4A8F-4621-4893-B9E0-A01FF68D7F03}" type="pres">
      <dgm:prSet presAssocID="{CD942396-365F-4DFF-87E7-53547DBCDCC2}" presName="parentText" presStyleLbl="node1" presStyleIdx="4" presStyleCnt="5">
        <dgm:presLayoutVars>
          <dgm:chMax val="0"/>
          <dgm:bulletEnabled val="1"/>
        </dgm:presLayoutVars>
      </dgm:prSet>
      <dgm:spPr/>
    </dgm:pt>
    <dgm:pt modelId="{4DC577F0-FC68-411E-B5A4-557B5BBF9BA4}" type="pres">
      <dgm:prSet presAssocID="{CD942396-365F-4DFF-87E7-53547DBCDCC2}" presName="childText" presStyleLbl="revTx" presStyleIdx="4" presStyleCnt="5">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68EAC720-CD99-41F8-A0DB-F8F1D40DF419}" srcId="{CD942396-365F-4DFF-87E7-53547DBCDCC2}" destId="{1F87E9B8-4B85-4DA9-98C0-F6017A3E19A9}" srcOrd="0" destOrd="0" parTransId="{8094808B-E370-4E0A-97B4-BB8F43D3DB92}" sibTransId="{FF04700E-CBD3-4B4D-A33E-1CFC4437AFF6}"/>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FB210362-9568-4581-8251-A082A71BC4CD}" srcId="{C4E0ABEB-3598-4B11-B77B-AE42C2AF7E12}" destId="{CD942396-365F-4DFF-87E7-53547DBCDCC2}" srcOrd="4" destOrd="0" parTransId="{7B1C0A04-5850-44C2-B92C-1F8B325E2E2D}" sibTransId="{DB2ACB59-4065-4DEB-9123-007AFB93375E}"/>
    <dgm:cxn modelId="{CE961869-FD26-4AD5-A66C-3A4FAF0C1A8D}" type="presOf" srcId="{1F87E9B8-4B85-4DA9-98C0-F6017A3E19A9}" destId="{4DC577F0-FC68-411E-B5A4-557B5BBF9BA4}"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BE648BFB-45BC-4770-8E53-25C423C768C2}" type="presOf" srcId="{CD942396-365F-4DFF-87E7-53547DBCDCC2}" destId="{907B4A8F-4621-4893-B9E0-A01FF68D7F03}"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7126C5AF-A30F-4F35-A3C7-0D2183F78884}" type="presParOf" srcId="{1A63B46C-DB4C-4ECC-9F2F-536A62462246}" destId="{907B4A8F-4621-4893-B9E0-A01FF68D7F03}" srcOrd="8" destOrd="0" presId="urn:microsoft.com/office/officeart/2005/8/layout/vList2"/>
    <dgm:cxn modelId="{57C059D1-8DE2-4C7A-A6D6-98907D654469}" type="presParOf" srcId="{1A63B46C-DB4C-4ECC-9F2F-536A62462246}" destId="{4DC577F0-FC68-411E-B5A4-557B5BBF9BA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(9.87%)</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(43.67%)</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(24.73%)</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(8.87%)</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4C0976F7-4AE3-4449-860B-FB5E7793F77C}">
      <dgm:prSet phldrT="[Text]"/>
      <dgm:spPr>
        <a:solidFill>
          <a:srgbClr val="FF0000"/>
        </a:solidFill>
      </dgm:spPr>
      <dgm:t>
        <a:bodyPr/>
        <a:lstStyle/>
        <a:p>
          <a:r>
            <a:rPr lang="en-US" dirty="0"/>
            <a:t>Slash</a:t>
          </a:r>
        </a:p>
      </dgm:t>
    </dgm:pt>
    <dgm:pt modelId="{E1F6BCF2-1022-4E44-B5C3-533340E5ED8A}" type="parTrans" cxnId="{8DEF2EC6-B547-467C-AA62-D5362CB8BCEC}">
      <dgm:prSet/>
      <dgm:spPr/>
      <dgm:t>
        <a:bodyPr/>
        <a:lstStyle/>
        <a:p>
          <a:endParaRPr lang="en-US"/>
        </a:p>
      </dgm:t>
    </dgm:pt>
    <dgm:pt modelId="{2079CB8B-F9A5-4DD0-83B3-7D205618887A}" type="sibTrans" cxnId="{8DEF2EC6-B547-467C-AA62-D5362CB8BCEC}">
      <dgm:prSet/>
      <dgm:spPr/>
      <dgm:t>
        <a:bodyPr/>
        <a:lstStyle/>
        <a:p>
          <a:endParaRPr lang="en-US"/>
        </a:p>
      </dgm:t>
    </dgm:pt>
    <dgm:pt modelId="{C2DC6F1F-CFFD-4944-ABA6-EDCE06A7B629}">
      <dgm:prSet phldrT="[Text]" custT="1"/>
      <dgm:spPr/>
      <dgm:t>
        <a:bodyPr/>
        <a:lstStyle/>
        <a:p>
          <a:r>
            <a:rPr lang="en-US" sz="1200" dirty="0"/>
            <a:t>Percentage of Children in Poverty</a:t>
          </a:r>
        </a:p>
      </dgm:t>
    </dgm:pt>
    <dgm:pt modelId="{D4375AEA-7706-426F-98FE-81490B0C8651}" type="parTrans" cxnId="{42603616-E88B-49D4-B345-D88ACD5A81F8}">
      <dgm:prSet/>
      <dgm:spPr/>
      <dgm:t>
        <a:bodyPr/>
        <a:lstStyle/>
        <a:p>
          <a:endParaRPr lang="en-US"/>
        </a:p>
      </dgm:t>
    </dgm:pt>
    <dgm:pt modelId="{23C72F7B-CDC2-408C-9E08-3B5F09390CC8}" type="sibTrans" cxnId="{42603616-E88B-49D4-B345-D88ACD5A81F8}">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5">
        <dgm:presLayoutVars>
          <dgm:chMax val="0"/>
          <dgm:bulletEnabled val="1"/>
        </dgm:presLayoutVars>
      </dgm:prSet>
      <dgm:spPr/>
    </dgm:pt>
    <dgm:pt modelId="{E3F18493-935B-4EA6-A660-9861C5D05053}" type="pres">
      <dgm:prSet presAssocID="{DC5AC8DD-29C3-4627-B860-A9D019D4161C}" presName="childText" presStyleLbl="revTx" presStyleIdx="0" presStyleCnt="5">
        <dgm:presLayoutVars>
          <dgm:bulletEnabled val="1"/>
        </dgm:presLayoutVars>
      </dgm:prSet>
      <dgm:spPr/>
    </dgm:pt>
    <dgm:pt modelId="{E07E56D7-7B75-4FD9-B5FC-40E3F8283233}" type="pres">
      <dgm:prSet presAssocID="{299D1E4F-4B0D-4748-ADC4-FD830A30659A}" presName="parentText" presStyleLbl="node1" presStyleIdx="1" presStyleCnt="5">
        <dgm:presLayoutVars>
          <dgm:chMax val="0"/>
          <dgm:bulletEnabled val="1"/>
        </dgm:presLayoutVars>
      </dgm:prSet>
      <dgm:spPr/>
    </dgm:pt>
    <dgm:pt modelId="{BF06FD24-3148-4EA7-BDF0-8CDA51F49515}" type="pres">
      <dgm:prSet presAssocID="{299D1E4F-4B0D-4748-ADC4-FD830A30659A}" presName="childText" presStyleLbl="revTx" presStyleIdx="1" presStyleCnt="5">
        <dgm:presLayoutVars>
          <dgm:bulletEnabled val="1"/>
        </dgm:presLayoutVars>
      </dgm:prSet>
      <dgm:spPr/>
    </dgm:pt>
    <dgm:pt modelId="{7512D635-F48A-4604-9542-CEC492E90CD3}" type="pres">
      <dgm:prSet presAssocID="{9BAFA3C7-CBC9-496E-937C-90B8E6F899FE}" presName="parentText" presStyleLbl="node1" presStyleIdx="2" presStyleCnt="5">
        <dgm:presLayoutVars>
          <dgm:chMax val="0"/>
          <dgm:bulletEnabled val="1"/>
        </dgm:presLayoutVars>
      </dgm:prSet>
      <dgm:spPr/>
    </dgm:pt>
    <dgm:pt modelId="{B11A79D6-FCFF-47F4-A543-4503AA363073}" type="pres">
      <dgm:prSet presAssocID="{9BAFA3C7-CBC9-496E-937C-90B8E6F899FE}" presName="childText" presStyleLbl="revTx" presStyleIdx="2" presStyleCnt="5">
        <dgm:presLayoutVars>
          <dgm:bulletEnabled val="1"/>
        </dgm:presLayoutVars>
      </dgm:prSet>
      <dgm:spPr/>
    </dgm:pt>
    <dgm:pt modelId="{F5EB0175-DB25-4DA5-A1FF-2C1DD7A30296}" type="pres">
      <dgm:prSet presAssocID="{1C40C867-3A8D-4191-89E7-0BF09215D21F}" presName="parentText" presStyleLbl="node1" presStyleIdx="3" presStyleCnt="5">
        <dgm:presLayoutVars>
          <dgm:chMax val="0"/>
          <dgm:bulletEnabled val="1"/>
        </dgm:presLayoutVars>
      </dgm:prSet>
      <dgm:spPr/>
    </dgm:pt>
    <dgm:pt modelId="{ED5E8720-5F3B-4AFC-AB2F-37D94E018D24}" type="pres">
      <dgm:prSet presAssocID="{1C40C867-3A8D-4191-89E7-0BF09215D21F}" presName="childText" presStyleLbl="revTx" presStyleIdx="3" presStyleCnt="5">
        <dgm:presLayoutVars>
          <dgm:bulletEnabled val="1"/>
        </dgm:presLayoutVars>
      </dgm:prSet>
      <dgm:spPr/>
    </dgm:pt>
    <dgm:pt modelId="{43056DF1-ED3A-4E64-AC1B-5B876C6D6946}" type="pres">
      <dgm:prSet presAssocID="{4C0976F7-4AE3-4449-860B-FB5E7793F77C}" presName="parentText" presStyleLbl="node1" presStyleIdx="4" presStyleCnt="5">
        <dgm:presLayoutVars>
          <dgm:chMax val="0"/>
          <dgm:bulletEnabled val="1"/>
        </dgm:presLayoutVars>
      </dgm:prSet>
      <dgm:spPr/>
    </dgm:pt>
    <dgm:pt modelId="{1AD0CD78-7D51-4B9F-AF94-BC4007730E34}" type="pres">
      <dgm:prSet presAssocID="{4C0976F7-4AE3-4449-860B-FB5E7793F77C}" presName="childText" presStyleLbl="revTx" presStyleIdx="4" presStyleCnt="5">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42603616-E88B-49D4-B345-D88ACD5A81F8}" srcId="{4C0976F7-4AE3-4449-860B-FB5E7793F77C}" destId="{C2DC6F1F-CFFD-4944-ABA6-EDCE06A7B629}" srcOrd="0" destOrd="0" parTransId="{D4375AEA-7706-426F-98FE-81490B0C8651}" sibTransId="{23C72F7B-CDC2-408C-9E08-3B5F09390CC8}"/>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F907756B-5369-45FE-BCBA-6BCDA613756E}" type="presOf" srcId="{C2DC6F1F-CFFD-4944-ABA6-EDCE06A7B629}" destId="{1AD0CD78-7D51-4B9F-AF94-BC4007730E34}"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6BF33E78-BA60-4D72-8330-6FA2C771CBCD}" type="presOf" srcId="{4C0976F7-4AE3-4449-860B-FB5E7793F77C}" destId="{43056DF1-ED3A-4E64-AC1B-5B876C6D6946}" srcOrd="0" destOrd="0" presId="urn:microsoft.com/office/officeart/2005/8/layout/vList2"/>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8DEF2EC6-B547-467C-AA62-D5362CB8BCEC}" srcId="{C4E0ABEB-3598-4B11-B77B-AE42C2AF7E12}" destId="{4C0976F7-4AE3-4449-860B-FB5E7793F77C}" srcOrd="4" destOrd="0" parTransId="{E1F6BCF2-1022-4E44-B5C3-533340E5ED8A}" sibTransId="{2079CB8B-F9A5-4DD0-83B3-7D205618887A}"/>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 modelId="{21AF3148-2241-4DD2-82C6-A04D833AC20D}" type="presParOf" srcId="{1A63B46C-DB4C-4ECC-9F2F-536A62462246}" destId="{43056DF1-ED3A-4E64-AC1B-5B876C6D6946}" srcOrd="8" destOrd="0" presId="urn:microsoft.com/office/officeart/2005/8/layout/vList2"/>
    <dgm:cxn modelId="{E9DCF0FF-579F-4F51-9BF3-0EF4F28C758E}" type="presParOf" srcId="{1A63B46C-DB4C-4ECC-9F2F-536A62462246}" destId="{1AD0CD78-7D51-4B9F-AF94-BC4007730E3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4E0ABEB-3598-4B11-B77B-AE42C2AF7E12}"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DC5AC8DD-29C3-4627-B860-A9D019D4161C}">
      <dgm:prSet phldrT="[Text]"/>
      <dgm:spPr/>
      <dgm:t>
        <a:bodyPr/>
        <a:lstStyle/>
        <a:p>
          <a:r>
            <a:rPr lang="en-US" dirty="0"/>
            <a:t>Travel Time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Below 30 Mins</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4060CB7B-4932-418E-B709-C264BDD0BFC1}">
      <dgm:prSet phldrT="[Text]"/>
      <dgm:spPr/>
      <dgm:t>
        <a:bodyPr/>
        <a:lstStyle/>
        <a:p>
          <a:r>
            <a:rPr lang="en-US" dirty="0"/>
            <a:t>30 – 40 Mins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DCF2B880-9683-423E-B6D2-639D139ED587}">
      <dgm:prSet phldrT="[Text]"/>
      <dgm:spPr/>
      <dgm:t>
        <a:bodyPr/>
        <a:lstStyle/>
        <a:p>
          <a:r>
            <a:rPr lang="en-US" dirty="0"/>
            <a:t>40 – 50 Mins</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C1C1FB35-8F88-4F3A-A87C-7AF94BB13615}">
      <dgm:prSet phldrT="[Text]"/>
      <dgm:spPr/>
      <dgm:t>
        <a:bodyPr/>
        <a:lstStyle/>
        <a:p>
          <a:r>
            <a:rPr lang="en-US" dirty="0"/>
            <a:t>50 – 60 Mins</a:t>
          </a:r>
        </a:p>
      </dgm:t>
    </dgm:pt>
    <dgm:pt modelId="{D1863B6B-F536-4A85-8DFC-75D2743BE7FF}" type="parTrans" cxnId="{B8006391-586A-4005-BF90-2B36BC76293E}">
      <dgm:prSet/>
      <dgm:spPr/>
      <dgm:t>
        <a:bodyPr/>
        <a:lstStyle/>
        <a:p>
          <a:endParaRPr lang="en-US"/>
        </a:p>
      </dgm:t>
    </dgm:pt>
    <dgm:pt modelId="{A3EA1DE1-C905-49B0-A5F4-99883B84D19B}" type="sibTrans" cxnId="{B8006391-586A-4005-BF90-2B36BC76293E}">
      <dgm:prSet/>
      <dgm:spPr/>
      <dgm:t>
        <a:bodyPr/>
        <a:lstStyle/>
        <a:p>
          <a:endParaRPr lang="en-US"/>
        </a:p>
      </dgm:t>
    </dgm:pt>
    <dgm:pt modelId="{FFBC0566-F88E-472B-B3E1-9DDC643EDB10}">
      <dgm:prSet phldrT="[Text]"/>
      <dgm:spPr/>
      <dgm:t>
        <a:bodyPr/>
        <a:lstStyle/>
        <a:p>
          <a:r>
            <a:rPr lang="en-US" dirty="0"/>
            <a:t>Average Waiting Time</a:t>
          </a:r>
        </a:p>
      </dgm:t>
    </dgm:pt>
    <dgm:pt modelId="{E16AFD5A-57FB-4262-9747-D50EA16CFF2E}" type="parTrans" cxnId="{73DD8987-3727-4DCF-8C46-1AE2495CBFC7}">
      <dgm:prSet/>
      <dgm:spPr/>
      <dgm:t>
        <a:bodyPr/>
        <a:lstStyle/>
        <a:p>
          <a:endParaRPr lang="en-US"/>
        </a:p>
      </dgm:t>
    </dgm:pt>
    <dgm:pt modelId="{2E140D79-38C9-4F39-A986-749F6C7DC9FB}" type="sibTrans" cxnId="{73DD8987-3727-4DCF-8C46-1AE2495CBFC7}">
      <dgm:prSet/>
      <dgm:spPr/>
      <dgm:t>
        <a:bodyPr/>
        <a:lstStyle/>
        <a:p>
          <a:endParaRPr lang="en-US"/>
        </a:p>
      </dgm:t>
    </dgm:pt>
    <dgm:pt modelId="{59D7154D-6C84-4469-8BDD-35BA0F8C52DD}">
      <dgm:prSet phldrT="[Text]"/>
      <dgm:spPr/>
      <dgm:t>
        <a:bodyPr/>
        <a:lstStyle/>
        <a:p>
          <a:r>
            <a:rPr lang="en-US" dirty="0"/>
            <a:t>0</a:t>
          </a:r>
        </a:p>
      </dgm:t>
    </dgm:pt>
    <dgm:pt modelId="{71E481DC-397F-4037-AB7E-A7439B8764BB}" type="parTrans" cxnId="{AD82C896-A6A2-42A0-A478-7E58B2D9C551}">
      <dgm:prSet/>
      <dgm:spPr/>
      <dgm:t>
        <a:bodyPr/>
        <a:lstStyle/>
        <a:p>
          <a:endParaRPr lang="en-US"/>
        </a:p>
      </dgm:t>
    </dgm:pt>
    <dgm:pt modelId="{1144118B-9F1C-4FD7-9C19-5C94F8B88195}" type="sibTrans" cxnId="{AD82C896-A6A2-42A0-A478-7E58B2D9C551}">
      <dgm:prSet/>
      <dgm:spPr/>
      <dgm:t>
        <a:bodyPr/>
        <a:lstStyle/>
        <a:p>
          <a:endParaRPr lang="en-US"/>
        </a:p>
      </dgm:t>
    </dgm:pt>
    <dgm:pt modelId="{7571A066-DC76-42FD-AE05-E5145C0C62CD}">
      <dgm:prSet phldrT="[Text]"/>
      <dgm:spPr/>
      <dgm:t>
        <a:bodyPr/>
        <a:lstStyle/>
        <a:p>
          <a:r>
            <a:rPr lang="en-US" dirty="0"/>
            <a:t>1.82</a:t>
          </a:r>
        </a:p>
      </dgm:t>
    </dgm:pt>
    <dgm:pt modelId="{9BB08A43-DFF4-4750-9DC0-0A88EEF176AE}" type="parTrans" cxnId="{7EFC315F-22AF-4224-AA66-C64E05DD2571}">
      <dgm:prSet/>
      <dgm:spPr/>
      <dgm:t>
        <a:bodyPr/>
        <a:lstStyle/>
        <a:p>
          <a:endParaRPr lang="en-US"/>
        </a:p>
      </dgm:t>
    </dgm:pt>
    <dgm:pt modelId="{AA4F81B0-4657-484C-A125-282B4426D750}" type="sibTrans" cxnId="{7EFC315F-22AF-4224-AA66-C64E05DD2571}">
      <dgm:prSet/>
      <dgm:spPr/>
      <dgm:t>
        <a:bodyPr/>
        <a:lstStyle/>
        <a:p>
          <a:endParaRPr lang="en-US"/>
        </a:p>
      </dgm:t>
    </dgm:pt>
    <dgm:pt modelId="{60E45D5C-62CD-4755-9DA5-53B0340C7582}">
      <dgm:prSet phldrT="[Text]"/>
      <dgm:spPr/>
      <dgm:t>
        <a:bodyPr/>
        <a:lstStyle/>
        <a:p>
          <a:r>
            <a:rPr lang="en-US" dirty="0"/>
            <a:t>4.35</a:t>
          </a:r>
        </a:p>
      </dgm:t>
    </dgm:pt>
    <dgm:pt modelId="{CBDF5CE2-DC85-4112-BC19-D9ACB80BAAE4}" type="parTrans" cxnId="{DD072AD3-969A-400A-BF25-BBBCFF7BF504}">
      <dgm:prSet/>
      <dgm:spPr/>
      <dgm:t>
        <a:bodyPr/>
        <a:lstStyle/>
        <a:p>
          <a:endParaRPr lang="en-US"/>
        </a:p>
      </dgm:t>
    </dgm:pt>
    <dgm:pt modelId="{A65B704F-AD49-4AA5-8EF7-68682DD4983E}" type="sibTrans" cxnId="{DD072AD3-969A-400A-BF25-BBBCFF7BF504}">
      <dgm:prSet/>
      <dgm:spPr/>
      <dgm:t>
        <a:bodyPr/>
        <a:lstStyle/>
        <a:p>
          <a:endParaRPr lang="en-US"/>
        </a:p>
      </dgm:t>
    </dgm:pt>
    <dgm:pt modelId="{9A71DE26-A95A-4119-A00A-F089E8EF0FAC}">
      <dgm:prSet phldrT="[Text]"/>
      <dgm:spPr/>
      <dgm:t>
        <a:bodyPr/>
        <a:lstStyle/>
        <a:p>
          <a:r>
            <a:rPr lang="en-US" dirty="0"/>
            <a:t>11.84</a:t>
          </a:r>
        </a:p>
      </dgm:t>
    </dgm:pt>
    <dgm:pt modelId="{F3EA9BAC-306E-49D4-B7D1-D688EE34D453}" type="parTrans" cxnId="{71A04372-471E-405B-87A2-B5814110AA88}">
      <dgm:prSet/>
      <dgm:spPr/>
      <dgm:t>
        <a:bodyPr/>
        <a:lstStyle/>
        <a:p>
          <a:endParaRPr lang="en-US"/>
        </a:p>
      </dgm:t>
    </dgm:pt>
    <dgm:pt modelId="{41B9726C-59A5-4C67-A558-27D1FDC943B1}" type="sibTrans" cxnId="{71A04372-471E-405B-87A2-B5814110AA88}">
      <dgm:prSet/>
      <dgm:spPr/>
      <dgm:t>
        <a:bodyPr/>
        <a:lstStyle/>
        <a:p>
          <a:endParaRPr lang="en-US"/>
        </a:p>
      </dgm:t>
    </dgm:pt>
    <dgm:pt modelId="{BB0A0FA7-9FEF-45B1-8BBD-1C95060B3362}" type="pres">
      <dgm:prSet presAssocID="{C4E0ABEB-3598-4B11-B77B-AE42C2AF7E12}" presName="Name0" presStyleCnt="0">
        <dgm:presLayoutVars>
          <dgm:dir/>
          <dgm:animLvl val="lvl"/>
          <dgm:resizeHandles val="exact"/>
        </dgm:presLayoutVars>
      </dgm:prSet>
      <dgm:spPr/>
    </dgm:pt>
    <dgm:pt modelId="{AE42778F-9690-4BAE-A1D2-5D772DE0A383}" type="pres">
      <dgm:prSet presAssocID="{FFBC0566-F88E-472B-B3E1-9DDC643EDB10}" presName="boxAndChildren" presStyleCnt="0"/>
      <dgm:spPr/>
    </dgm:pt>
    <dgm:pt modelId="{2DD84A9B-E1D4-4CC4-8DF6-CC37006483EF}" type="pres">
      <dgm:prSet presAssocID="{FFBC0566-F88E-472B-B3E1-9DDC643EDB10}" presName="parentTextBox" presStyleLbl="node1" presStyleIdx="0" presStyleCnt="2"/>
      <dgm:spPr/>
    </dgm:pt>
    <dgm:pt modelId="{911AC27F-A0D9-4B23-8B54-BC78D398E741}" type="pres">
      <dgm:prSet presAssocID="{FFBC0566-F88E-472B-B3E1-9DDC643EDB10}" presName="entireBox" presStyleLbl="node1" presStyleIdx="0" presStyleCnt="2"/>
      <dgm:spPr/>
    </dgm:pt>
    <dgm:pt modelId="{734A85C2-2E2D-45F9-A61E-58C7FA93CDC3}" type="pres">
      <dgm:prSet presAssocID="{FFBC0566-F88E-472B-B3E1-9DDC643EDB10}" presName="descendantBox" presStyleCnt="0"/>
      <dgm:spPr/>
    </dgm:pt>
    <dgm:pt modelId="{F9E59955-FDB3-4F54-ADF4-E4E2134E8EB2}" type="pres">
      <dgm:prSet presAssocID="{59D7154D-6C84-4469-8BDD-35BA0F8C52DD}" presName="childTextBox" presStyleLbl="fgAccFollowNode1" presStyleIdx="0" presStyleCnt="8">
        <dgm:presLayoutVars>
          <dgm:bulletEnabled val="1"/>
        </dgm:presLayoutVars>
      </dgm:prSet>
      <dgm:spPr/>
    </dgm:pt>
    <dgm:pt modelId="{ACFCF68C-6554-40E5-A670-5CB9BA9DF763}" type="pres">
      <dgm:prSet presAssocID="{7571A066-DC76-42FD-AE05-E5145C0C62CD}" presName="childTextBox" presStyleLbl="fgAccFollowNode1" presStyleIdx="1" presStyleCnt="8">
        <dgm:presLayoutVars>
          <dgm:bulletEnabled val="1"/>
        </dgm:presLayoutVars>
      </dgm:prSet>
      <dgm:spPr/>
    </dgm:pt>
    <dgm:pt modelId="{0432AD1F-F51D-4CC4-8475-A7DF210FB4CA}" type="pres">
      <dgm:prSet presAssocID="{60E45D5C-62CD-4755-9DA5-53B0340C7582}" presName="childTextBox" presStyleLbl="fgAccFollowNode1" presStyleIdx="2" presStyleCnt="8">
        <dgm:presLayoutVars>
          <dgm:bulletEnabled val="1"/>
        </dgm:presLayoutVars>
      </dgm:prSet>
      <dgm:spPr/>
    </dgm:pt>
    <dgm:pt modelId="{1D401913-93F5-48E6-B943-7ADEEF1D6CB4}" type="pres">
      <dgm:prSet presAssocID="{9A71DE26-A95A-4119-A00A-F089E8EF0FAC}" presName="childTextBox" presStyleLbl="fgAccFollowNode1" presStyleIdx="3" presStyleCnt="8">
        <dgm:presLayoutVars>
          <dgm:bulletEnabled val="1"/>
        </dgm:presLayoutVars>
      </dgm:prSet>
      <dgm:spPr/>
    </dgm:pt>
    <dgm:pt modelId="{A8FE62E5-6D0A-4107-9426-CFCFED10A1B2}" type="pres">
      <dgm:prSet presAssocID="{B5E6EA39-DF86-4E9D-934D-50479D3EEF77}" presName="sp" presStyleCnt="0"/>
      <dgm:spPr/>
    </dgm:pt>
    <dgm:pt modelId="{BAC33283-F749-48FE-AFAD-EA73399CCB90}" type="pres">
      <dgm:prSet presAssocID="{DC5AC8DD-29C3-4627-B860-A9D019D4161C}" presName="arrowAndChildren" presStyleCnt="0"/>
      <dgm:spPr/>
    </dgm:pt>
    <dgm:pt modelId="{CB0E1E45-6777-499E-B05B-FCC4CE2E1692}" type="pres">
      <dgm:prSet presAssocID="{DC5AC8DD-29C3-4627-B860-A9D019D4161C}" presName="parentTextArrow" presStyleLbl="node1" presStyleIdx="0" presStyleCnt="2"/>
      <dgm:spPr/>
    </dgm:pt>
    <dgm:pt modelId="{632C45DE-7529-48B7-ABE6-DD41791A1EE6}" type="pres">
      <dgm:prSet presAssocID="{DC5AC8DD-29C3-4627-B860-A9D019D4161C}" presName="arrow" presStyleLbl="node1" presStyleIdx="1" presStyleCnt="2"/>
      <dgm:spPr/>
    </dgm:pt>
    <dgm:pt modelId="{254D6A13-45FE-4E50-9DE8-52C2335C221C}" type="pres">
      <dgm:prSet presAssocID="{DC5AC8DD-29C3-4627-B860-A9D019D4161C}" presName="descendantArrow" presStyleCnt="0"/>
      <dgm:spPr/>
    </dgm:pt>
    <dgm:pt modelId="{415313D6-4E07-4C2B-9AEB-7C0A0FEE47B0}" type="pres">
      <dgm:prSet presAssocID="{3663CB41-DD0A-49F5-ACDF-46ED665DEDB7}" presName="childTextArrow" presStyleLbl="fgAccFollowNode1" presStyleIdx="4" presStyleCnt="8">
        <dgm:presLayoutVars>
          <dgm:bulletEnabled val="1"/>
        </dgm:presLayoutVars>
      </dgm:prSet>
      <dgm:spPr/>
    </dgm:pt>
    <dgm:pt modelId="{C825CFC2-E72A-4D33-A319-9F2E2BD90396}" type="pres">
      <dgm:prSet presAssocID="{4060CB7B-4932-418E-B709-C264BDD0BFC1}" presName="childTextArrow" presStyleLbl="fgAccFollowNode1" presStyleIdx="5" presStyleCnt="8">
        <dgm:presLayoutVars>
          <dgm:bulletEnabled val="1"/>
        </dgm:presLayoutVars>
      </dgm:prSet>
      <dgm:spPr/>
    </dgm:pt>
    <dgm:pt modelId="{957EB1E0-5692-4DDC-BA90-222E4AE513EB}" type="pres">
      <dgm:prSet presAssocID="{DCF2B880-9683-423E-B6D2-639D139ED587}" presName="childTextArrow" presStyleLbl="fgAccFollowNode1" presStyleIdx="6" presStyleCnt="8">
        <dgm:presLayoutVars>
          <dgm:bulletEnabled val="1"/>
        </dgm:presLayoutVars>
      </dgm:prSet>
      <dgm:spPr/>
    </dgm:pt>
    <dgm:pt modelId="{2DD8CA93-01EA-40F1-82A2-4E7713E5CB27}" type="pres">
      <dgm:prSet presAssocID="{C1C1FB35-8F88-4F3A-A87C-7AF94BB13615}" presName="childTextArrow" presStyleLbl="fgAccFollowNode1" presStyleIdx="7" presStyleCnt="8">
        <dgm:presLayoutVars>
          <dgm:bulletEnabled val="1"/>
        </dgm:presLayoutVars>
      </dgm:prSet>
      <dgm:spPr/>
    </dgm:pt>
  </dgm:ptLst>
  <dgm:cxnLst>
    <dgm:cxn modelId="{BE62C502-A91C-45D8-9964-D11AB003BDB6}" type="presOf" srcId="{7571A066-DC76-42FD-AE05-E5145C0C62CD}" destId="{ACFCF68C-6554-40E5-A670-5CB9BA9DF763}" srcOrd="0" destOrd="0" presId="urn:microsoft.com/office/officeart/2005/8/layout/process4"/>
    <dgm:cxn modelId="{D89EC00E-C9F1-4B8C-8082-5B25841871C8}" type="presOf" srcId="{59D7154D-6C84-4469-8BDD-35BA0F8C52DD}" destId="{F9E59955-FDB3-4F54-ADF4-E4E2134E8EB2}" srcOrd="0" destOrd="0" presId="urn:microsoft.com/office/officeart/2005/8/layout/process4"/>
    <dgm:cxn modelId="{CA63CE1B-7CFB-498A-B171-B38064D67300}" type="presOf" srcId="{FFBC0566-F88E-472B-B3E1-9DDC643EDB10}" destId="{2DD84A9B-E1D4-4CC4-8DF6-CC37006483EF}" srcOrd="0" destOrd="0" presId="urn:microsoft.com/office/officeart/2005/8/layout/process4"/>
    <dgm:cxn modelId="{A7FEE11C-4FAF-4BAA-97AE-1B9C5881E37E}" type="presOf" srcId="{4060CB7B-4932-418E-B709-C264BDD0BFC1}" destId="{C825CFC2-E72A-4D33-A319-9F2E2BD90396}" srcOrd="0" destOrd="0" presId="urn:microsoft.com/office/officeart/2005/8/layout/process4"/>
    <dgm:cxn modelId="{F3F43630-8326-43B5-9164-1F6A153E3E99}" srcId="{DC5AC8DD-29C3-4627-B860-A9D019D4161C}" destId="{3663CB41-DD0A-49F5-ACDF-46ED665DEDB7}" srcOrd="0" destOrd="0" parTransId="{489AB330-BD69-47AD-A941-EA277B35569F}" sibTransId="{8CD6A291-48BF-4867-B391-FC4964035DE8}"/>
    <dgm:cxn modelId="{A2A1803D-3BE9-4AB9-AEE6-6CDCFF0C572A}" type="presOf" srcId="{60E45D5C-62CD-4755-9DA5-53B0340C7582}" destId="{0432AD1F-F51D-4CC4-8475-A7DF210FB4CA}" srcOrd="0" destOrd="0" presId="urn:microsoft.com/office/officeart/2005/8/layout/process4"/>
    <dgm:cxn modelId="{7EFC315F-22AF-4224-AA66-C64E05DD2571}" srcId="{FFBC0566-F88E-472B-B3E1-9DDC643EDB10}" destId="{7571A066-DC76-42FD-AE05-E5145C0C62CD}" srcOrd="1" destOrd="0" parTransId="{9BB08A43-DFF4-4750-9DC0-0A88EEF176AE}" sibTransId="{AA4F81B0-4657-484C-A125-282B4426D750}"/>
    <dgm:cxn modelId="{99D9CC60-4330-4D01-804F-FB16B7CA64FE}" type="presOf" srcId="{DC5AC8DD-29C3-4627-B860-A9D019D4161C}" destId="{632C45DE-7529-48B7-ABE6-DD41791A1EE6}" srcOrd="1" destOrd="0" presId="urn:microsoft.com/office/officeart/2005/8/layout/process4"/>
    <dgm:cxn modelId="{D672B864-A5B4-41DD-A76F-791C32B120B3}" type="presOf" srcId="{9A71DE26-A95A-4119-A00A-F089E8EF0FAC}" destId="{1D401913-93F5-48E6-B943-7ADEEF1D6CB4}" srcOrd="0" destOrd="0" presId="urn:microsoft.com/office/officeart/2005/8/layout/process4"/>
    <dgm:cxn modelId="{D330DC68-8185-4EAD-A147-E3C2355BFFCE}" type="presOf" srcId="{DC5AC8DD-29C3-4627-B860-A9D019D4161C}" destId="{CB0E1E45-6777-499E-B05B-FCC4CE2E1692}" srcOrd="0" destOrd="0" presId="urn:microsoft.com/office/officeart/2005/8/layout/process4"/>
    <dgm:cxn modelId="{676F616C-6D49-4048-8981-18DDCC617328}" srcId="{C4E0ABEB-3598-4B11-B77B-AE42C2AF7E12}" destId="{DC5AC8DD-29C3-4627-B860-A9D019D4161C}" srcOrd="0" destOrd="0" parTransId="{69FE2967-9D74-4530-998D-327B0F5D23C1}" sibTransId="{B5E6EA39-DF86-4E9D-934D-50479D3EEF77}"/>
    <dgm:cxn modelId="{71A04372-471E-405B-87A2-B5814110AA88}" srcId="{FFBC0566-F88E-472B-B3E1-9DDC643EDB10}" destId="{9A71DE26-A95A-4119-A00A-F089E8EF0FAC}" srcOrd="3" destOrd="0" parTransId="{F3EA9BAC-306E-49D4-B7D1-D688EE34D453}" sibTransId="{41B9726C-59A5-4C67-A558-27D1FDC943B1}"/>
    <dgm:cxn modelId="{43124A79-ECFF-4B12-B81B-515319D17C46}" type="presOf" srcId="{3663CB41-DD0A-49F5-ACDF-46ED665DEDB7}" destId="{415313D6-4E07-4C2B-9AEB-7C0A0FEE47B0}" srcOrd="0" destOrd="0" presId="urn:microsoft.com/office/officeart/2005/8/layout/process4"/>
    <dgm:cxn modelId="{2F5F3286-6625-4CCB-BB01-F651E79571CB}" type="presOf" srcId="{C4E0ABEB-3598-4B11-B77B-AE42C2AF7E12}" destId="{BB0A0FA7-9FEF-45B1-8BBD-1C95060B3362}" srcOrd="0" destOrd="0" presId="urn:microsoft.com/office/officeart/2005/8/layout/process4"/>
    <dgm:cxn modelId="{73DD8987-3727-4DCF-8C46-1AE2495CBFC7}" srcId="{C4E0ABEB-3598-4B11-B77B-AE42C2AF7E12}" destId="{FFBC0566-F88E-472B-B3E1-9DDC643EDB10}" srcOrd="1" destOrd="0" parTransId="{E16AFD5A-57FB-4262-9747-D50EA16CFF2E}" sibTransId="{2E140D79-38C9-4F39-A986-749F6C7DC9FB}"/>
    <dgm:cxn modelId="{B8006391-586A-4005-BF90-2B36BC76293E}" srcId="{DC5AC8DD-29C3-4627-B860-A9D019D4161C}" destId="{C1C1FB35-8F88-4F3A-A87C-7AF94BB13615}" srcOrd="3" destOrd="0" parTransId="{D1863B6B-F536-4A85-8DFC-75D2743BE7FF}" sibTransId="{A3EA1DE1-C905-49B0-A5F4-99883B84D19B}"/>
    <dgm:cxn modelId="{8D81CD92-6B06-4649-AC58-1538DCD0C8A6}" srcId="{DC5AC8DD-29C3-4627-B860-A9D019D4161C}" destId="{4060CB7B-4932-418E-B709-C264BDD0BFC1}" srcOrd="1" destOrd="0" parTransId="{9D493B1A-BD0D-4EA0-BC9D-D360E46240BD}" sibTransId="{383D8CE0-03BF-42D4-9D8E-A9CEBF858F8E}"/>
    <dgm:cxn modelId="{2BD24A96-ACF3-4C4D-9987-F16373120E59}" type="presOf" srcId="{DCF2B880-9683-423E-B6D2-639D139ED587}" destId="{957EB1E0-5692-4DDC-BA90-222E4AE513EB}" srcOrd="0" destOrd="0" presId="urn:microsoft.com/office/officeart/2005/8/layout/process4"/>
    <dgm:cxn modelId="{AD82C896-A6A2-42A0-A478-7E58B2D9C551}" srcId="{FFBC0566-F88E-472B-B3E1-9DDC643EDB10}" destId="{59D7154D-6C84-4469-8BDD-35BA0F8C52DD}" srcOrd="0" destOrd="0" parTransId="{71E481DC-397F-4037-AB7E-A7439B8764BB}" sibTransId="{1144118B-9F1C-4FD7-9C19-5C94F8B88195}"/>
    <dgm:cxn modelId="{FDDF7C9C-84BF-464E-AB28-ACA1D3518449}" type="presOf" srcId="{C1C1FB35-8F88-4F3A-A87C-7AF94BB13615}" destId="{2DD8CA93-01EA-40F1-82A2-4E7713E5CB27}" srcOrd="0" destOrd="0" presId="urn:microsoft.com/office/officeart/2005/8/layout/process4"/>
    <dgm:cxn modelId="{E7DE2FA9-06E7-4E04-9DAA-E5F541158091}" srcId="{DC5AC8DD-29C3-4627-B860-A9D019D4161C}" destId="{DCF2B880-9683-423E-B6D2-639D139ED587}" srcOrd="2" destOrd="0" parTransId="{52F6CEFE-B75D-4232-ACE5-758AD8156623}" sibTransId="{0D739397-749B-4F8F-8AC7-8280EF26087B}"/>
    <dgm:cxn modelId="{DD072AD3-969A-400A-BF25-BBBCFF7BF504}" srcId="{FFBC0566-F88E-472B-B3E1-9DDC643EDB10}" destId="{60E45D5C-62CD-4755-9DA5-53B0340C7582}" srcOrd="2" destOrd="0" parTransId="{CBDF5CE2-DC85-4112-BC19-D9ACB80BAAE4}" sibTransId="{A65B704F-AD49-4AA5-8EF7-68682DD4983E}"/>
    <dgm:cxn modelId="{6E16D4E7-C014-4736-882B-ACCE3C451A88}" type="presOf" srcId="{FFBC0566-F88E-472B-B3E1-9DDC643EDB10}" destId="{911AC27F-A0D9-4B23-8B54-BC78D398E741}" srcOrd="1" destOrd="0" presId="urn:microsoft.com/office/officeart/2005/8/layout/process4"/>
    <dgm:cxn modelId="{67B51B43-4DF0-4E7E-96CE-1373C0FEC238}" type="presParOf" srcId="{BB0A0FA7-9FEF-45B1-8BBD-1C95060B3362}" destId="{AE42778F-9690-4BAE-A1D2-5D772DE0A383}" srcOrd="0" destOrd="0" presId="urn:microsoft.com/office/officeart/2005/8/layout/process4"/>
    <dgm:cxn modelId="{3F853326-8B26-4A7C-A3A5-E6B4D7101337}" type="presParOf" srcId="{AE42778F-9690-4BAE-A1D2-5D772DE0A383}" destId="{2DD84A9B-E1D4-4CC4-8DF6-CC37006483EF}" srcOrd="0" destOrd="0" presId="urn:microsoft.com/office/officeart/2005/8/layout/process4"/>
    <dgm:cxn modelId="{A2F796B3-4FBB-4258-BF1F-8E14898D715A}" type="presParOf" srcId="{AE42778F-9690-4BAE-A1D2-5D772DE0A383}" destId="{911AC27F-A0D9-4B23-8B54-BC78D398E741}" srcOrd="1" destOrd="0" presId="urn:microsoft.com/office/officeart/2005/8/layout/process4"/>
    <dgm:cxn modelId="{AEE27BA5-6E75-4E90-925B-DB89BA8319A7}" type="presParOf" srcId="{AE42778F-9690-4BAE-A1D2-5D772DE0A383}" destId="{734A85C2-2E2D-45F9-A61E-58C7FA93CDC3}" srcOrd="2" destOrd="0" presId="urn:microsoft.com/office/officeart/2005/8/layout/process4"/>
    <dgm:cxn modelId="{7E99F5DF-BA3C-4031-BDCF-46E7973D815A}" type="presParOf" srcId="{734A85C2-2E2D-45F9-A61E-58C7FA93CDC3}" destId="{F9E59955-FDB3-4F54-ADF4-E4E2134E8EB2}" srcOrd="0" destOrd="0" presId="urn:microsoft.com/office/officeart/2005/8/layout/process4"/>
    <dgm:cxn modelId="{DBA332D1-86B8-4CDB-93F9-BD2A2519341D}" type="presParOf" srcId="{734A85C2-2E2D-45F9-A61E-58C7FA93CDC3}" destId="{ACFCF68C-6554-40E5-A670-5CB9BA9DF763}" srcOrd="1" destOrd="0" presId="urn:microsoft.com/office/officeart/2005/8/layout/process4"/>
    <dgm:cxn modelId="{4BAEAF1B-9369-42E4-8338-CD8D6A01ED01}" type="presParOf" srcId="{734A85C2-2E2D-45F9-A61E-58C7FA93CDC3}" destId="{0432AD1F-F51D-4CC4-8475-A7DF210FB4CA}" srcOrd="2" destOrd="0" presId="urn:microsoft.com/office/officeart/2005/8/layout/process4"/>
    <dgm:cxn modelId="{A6F1F906-18A1-4E5E-BB7A-94B46D701B79}" type="presParOf" srcId="{734A85C2-2E2D-45F9-A61E-58C7FA93CDC3}" destId="{1D401913-93F5-48E6-B943-7ADEEF1D6CB4}" srcOrd="3" destOrd="0" presId="urn:microsoft.com/office/officeart/2005/8/layout/process4"/>
    <dgm:cxn modelId="{C4214EB9-7A9A-4FE5-94E0-520B32CFA48C}" type="presParOf" srcId="{BB0A0FA7-9FEF-45B1-8BBD-1C95060B3362}" destId="{A8FE62E5-6D0A-4107-9426-CFCFED10A1B2}" srcOrd="1" destOrd="0" presId="urn:microsoft.com/office/officeart/2005/8/layout/process4"/>
    <dgm:cxn modelId="{0F7E217B-9749-4253-B953-E113BD9BA55F}" type="presParOf" srcId="{BB0A0FA7-9FEF-45B1-8BBD-1C95060B3362}" destId="{BAC33283-F749-48FE-AFAD-EA73399CCB90}" srcOrd="2" destOrd="0" presId="urn:microsoft.com/office/officeart/2005/8/layout/process4"/>
    <dgm:cxn modelId="{84671118-C1AF-43ED-8D71-BCC16B859D68}" type="presParOf" srcId="{BAC33283-F749-48FE-AFAD-EA73399CCB90}" destId="{CB0E1E45-6777-499E-B05B-FCC4CE2E1692}" srcOrd="0" destOrd="0" presId="urn:microsoft.com/office/officeart/2005/8/layout/process4"/>
    <dgm:cxn modelId="{C4056D64-7586-4EFF-840A-130939D45FDF}" type="presParOf" srcId="{BAC33283-F749-48FE-AFAD-EA73399CCB90}" destId="{632C45DE-7529-48B7-ABE6-DD41791A1EE6}" srcOrd="1" destOrd="0" presId="urn:microsoft.com/office/officeart/2005/8/layout/process4"/>
    <dgm:cxn modelId="{1AC633EF-6D09-46A6-A27E-715D9D6EFCB4}" type="presParOf" srcId="{BAC33283-F749-48FE-AFAD-EA73399CCB90}" destId="{254D6A13-45FE-4E50-9DE8-52C2335C221C}" srcOrd="2" destOrd="0" presId="urn:microsoft.com/office/officeart/2005/8/layout/process4"/>
    <dgm:cxn modelId="{AB9787CB-B632-47DD-A75D-8F5691B1BFA7}" type="presParOf" srcId="{254D6A13-45FE-4E50-9DE8-52C2335C221C}" destId="{415313D6-4E07-4C2B-9AEB-7C0A0FEE47B0}" srcOrd="0" destOrd="0" presId="urn:microsoft.com/office/officeart/2005/8/layout/process4"/>
    <dgm:cxn modelId="{ED3CBC32-25C2-4C1C-A46B-5FC91116BC3D}" type="presParOf" srcId="{254D6A13-45FE-4E50-9DE8-52C2335C221C}" destId="{C825CFC2-E72A-4D33-A319-9F2E2BD90396}" srcOrd="1" destOrd="0" presId="urn:microsoft.com/office/officeart/2005/8/layout/process4"/>
    <dgm:cxn modelId="{7EAF0E9C-7989-4CCF-80C3-EC346188FBBB}" type="presParOf" srcId="{254D6A13-45FE-4E50-9DE8-52C2335C221C}" destId="{957EB1E0-5692-4DDC-BA90-222E4AE513EB}" srcOrd="2" destOrd="0" presId="urn:microsoft.com/office/officeart/2005/8/layout/process4"/>
    <dgm:cxn modelId="{DD73568C-CDEC-4686-8917-CF556D5D744C}" type="presParOf" srcId="{254D6A13-45FE-4E50-9DE8-52C2335C221C}" destId="{2DD8CA93-01EA-40F1-82A2-4E7713E5CB27}"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D0719762-229F-489F-97F6-A33BB39B4E36}">
      <dgm:prSet custT="1"/>
      <dgm:spPr/>
      <dgm:t>
        <a:bodyPr/>
        <a:lstStyle/>
        <a:p>
          <a:r>
            <a:rPr lang="en-US" sz="2000" b="1" dirty="0"/>
            <a:t>Only 53.54% of CBGs can reach a WIC center within 30 mins by Transit</a:t>
          </a:r>
        </a:p>
      </dgm:t>
    </dgm:pt>
    <dgm:pt modelId="{8D9DC8C8-E0F2-49BC-A11F-23DFC0EA4896}" type="parTrans" cxnId="{7BE3A8F7-8333-48FF-85B7-82A9251C9F35}">
      <dgm:prSet/>
      <dgm:spPr/>
      <dgm:t>
        <a:bodyPr/>
        <a:lstStyle/>
        <a:p>
          <a:endParaRPr lang="en-US"/>
        </a:p>
      </dgm:t>
    </dgm:pt>
    <dgm:pt modelId="{BA2DDBA0-BE1C-4D3A-A21D-CE8CF61CEC65}" type="sibTrans" cxnId="{7BE3A8F7-8333-48FF-85B7-82A9251C9F35}">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B8B18DD7-F4D4-4416-B1E5-EADD2C955B7C}" type="pres">
      <dgm:prSet presAssocID="{D0719762-229F-489F-97F6-A33BB39B4E36}" presName="node" presStyleLbl="node1" presStyleIdx="0" presStyleCnt="1" custScaleX="131575" custLinFactNeighborY="13697">
        <dgm:presLayoutVars>
          <dgm:bulletEnabled val="1"/>
        </dgm:presLayoutVars>
      </dgm:prSet>
      <dgm:spPr/>
    </dgm:pt>
  </dgm:ptLst>
  <dgm:cxnLst>
    <dgm:cxn modelId="{AB400F71-61E9-42E9-BC8D-8E099D96E826}" type="presOf" srcId="{AD564647-5C53-46E9-B757-81827326A6D4}" destId="{84E5D13E-0D17-433E-A29E-523F21C77F9E}" srcOrd="0" destOrd="0" presId="urn:microsoft.com/office/officeart/2005/8/layout/process2"/>
    <dgm:cxn modelId="{1D42D0A0-C478-442E-8817-2B04B8011303}" type="presOf" srcId="{D0719762-229F-489F-97F6-A33BB39B4E36}" destId="{B8B18DD7-F4D4-4416-B1E5-EADD2C955B7C}" srcOrd="0" destOrd="0" presId="urn:microsoft.com/office/officeart/2005/8/layout/process2"/>
    <dgm:cxn modelId="{7BE3A8F7-8333-48FF-85B7-82A9251C9F35}" srcId="{AD564647-5C53-46E9-B757-81827326A6D4}" destId="{D0719762-229F-489F-97F6-A33BB39B4E36}" srcOrd="0" destOrd="0" parTransId="{8D9DC8C8-E0F2-49BC-A11F-23DFC0EA4896}" sibTransId="{BA2DDBA0-BE1C-4D3A-A21D-CE8CF61CEC65}"/>
    <dgm:cxn modelId="{49F4BFEE-C9B6-4AEB-B8DD-4856F420FB73}" type="presParOf" srcId="{84E5D13E-0D17-433E-A29E-523F21C77F9E}" destId="{B8B18DD7-F4D4-4416-B1E5-EADD2C955B7C}"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D564647-5C53-46E9-B757-81827326A6D4}" type="doc">
      <dgm:prSet loTypeId="urn:microsoft.com/office/officeart/2005/8/layout/process2" loCatId="process" qsTypeId="urn:microsoft.com/office/officeart/2005/8/quickstyle/simple4" qsCatId="simple" csTypeId="urn:microsoft.com/office/officeart/2005/8/colors/colorful1" csCatId="colorful" phldr="1"/>
      <dgm:spPr/>
      <dgm:t>
        <a:bodyPr/>
        <a:lstStyle/>
        <a:p>
          <a:endParaRPr lang="en-US"/>
        </a:p>
      </dgm:t>
    </dgm:pt>
    <dgm:pt modelId="{C308F83F-4064-4645-8E0B-6420D027161C}">
      <dgm:prSet/>
      <dgm:spPr/>
      <dgm:t>
        <a:bodyPr/>
        <a:lstStyle/>
        <a:p>
          <a:r>
            <a:rPr lang="en-US" b="1" dirty="0"/>
            <a:t>Southern part of City with High Percentage of Children in poverty commute for more than 45 mins</a:t>
          </a:r>
        </a:p>
      </dgm:t>
    </dgm:pt>
    <dgm:pt modelId="{E8D66102-702D-4F00-85DD-BC1D45C39DBD}" type="parTrans" cxnId="{5B342B41-3BF2-4E4A-A651-ABD8DA03C6A3}">
      <dgm:prSet/>
      <dgm:spPr/>
      <dgm:t>
        <a:bodyPr/>
        <a:lstStyle/>
        <a:p>
          <a:endParaRPr lang="en-US"/>
        </a:p>
      </dgm:t>
    </dgm:pt>
    <dgm:pt modelId="{93F28401-A589-45DD-90A2-F2B75AAF1CAE}" type="sibTrans" cxnId="{5B342B41-3BF2-4E4A-A651-ABD8DA03C6A3}">
      <dgm:prSet/>
      <dgm:spPr/>
      <dgm:t>
        <a:bodyPr/>
        <a:lstStyle/>
        <a:p>
          <a:endParaRPr lang="en-US"/>
        </a:p>
      </dgm:t>
    </dgm:pt>
    <dgm:pt modelId="{84E5D13E-0D17-433E-A29E-523F21C77F9E}" type="pres">
      <dgm:prSet presAssocID="{AD564647-5C53-46E9-B757-81827326A6D4}" presName="linearFlow" presStyleCnt="0">
        <dgm:presLayoutVars>
          <dgm:resizeHandles val="exact"/>
        </dgm:presLayoutVars>
      </dgm:prSet>
      <dgm:spPr/>
    </dgm:pt>
    <dgm:pt modelId="{04AF286D-E772-45A1-98AC-52AC81910845}" type="pres">
      <dgm:prSet presAssocID="{C308F83F-4064-4645-8E0B-6420D027161C}" presName="node" presStyleLbl="node1" presStyleIdx="0" presStyleCnt="1" custScaleX="114493" custScaleY="100098" custLinFactNeighborY="-32632">
        <dgm:presLayoutVars>
          <dgm:bulletEnabled val="1"/>
        </dgm:presLayoutVars>
      </dgm:prSet>
      <dgm:spPr/>
    </dgm:pt>
  </dgm:ptLst>
  <dgm:cxnLst>
    <dgm:cxn modelId="{5B342B41-3BF2-4E4A-A651-ABD8DA03C6A3}" srcId="{AD564647-5C53-46E9-B757-81827326A6D4}" destId="{C308F83F-4064-4645-8E0B-6420D027161C}" srcOrd="0" destOrd="0" parTransId="{E8D66102-702D-4F00-85DD-BC1D45C39DBD}" sibTransId="{93F28401-A589-45DD-90A2-F2B75AAF1CAE}"/>
    <dgm:cxn modelId="{AB400F71-61E9-42E9-BC8D-8E099D96E826}" type="presOf" srcId="{AD564647-5C53-46E9-B757-81827326A6D4}" destId="{84E5D13E-0D17-433E-A29E-523F21C77F9E}" srcOrd="0" destOrd="0" presId="urn:microsoft.com/office/officeart/2005/8/layout/process2"/>
    <dgm:cxn modelId="{92328881-878F-4B45-9E25-02B79E635913}" type="presOf" srcId="{C308F83F-4064-4645-8E0B-6420D027161C}" destId="{04AF286D-E772-45A1-98AC-52AC81910845}" srcOrd="0" destOrd="0" presId="urn:microsoft.com/office/officeart/2005/8/layout/process2"/>
    <dgm:cxn modelId="{F91C2B2D-E040-4A40-B4FE-0B8F871AA1B7}" type="presParOf" srcId="{84E5D13E-0D17-433E-A29E-523F21C77F9E}" destId="{04AF286D-E772-45A1-98AC-52AC81910845}"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60 – 40 %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40 - 30 %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30 -10 %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IN" dirty="0"/>
            <a:t>0 – 10%</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70 – 50 %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50 - 30 %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30 -10 %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IN"/>
            <a:t>0 – 10%</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75% - 100%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50% - 75%</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25% - 50%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0% – 25%</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75% - 100%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50% - 75%</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25% - 50%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a:t>0% – 25%</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75% - 100%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50% - 75%</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25% - 50%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a:t>0% – 25%</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75% - 100%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50% - 75%</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25% - 50%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a:t>0% – 25%</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EBBEE-3BAD-41C8-B50D-688C3DB56286}">
      <dsp:nvSpPr>
        <dsp:cNvPr id="0" name=""/>
        <dsp:cNvSpPr/>
      </dsp:nvSpPr>
      <dsp:spPr>
        <a:xfrm>
          <a:off x="0" y="0"/>
          <a:ext cx="7744967" cy="72409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American Community Survey Data (ACS)</a:t>
          </a:r>
          <a:br>
            <a:rPr lang="en-US" sz="1900" kern="1200" dirty="0"/>
          </a:br>
          <a:r>
            <a:rPr lang="en-US" sz="1900" kern="1200" dirty="0"/>
            <a:t>	=&gt; Census Bureau via API (Python)</a:t>
          </a:r>
        </a:p>
      </dsp:txBody>
      <dsp:txXfrm>
        <a:off x="21208" y="21208"/>
        <a:ext cx="6878899" cy="681674"/>
      </dsp:txXfrm>
    </dsp:sp>
    <dsp:sp modelId="{C1B8787E-CA96-48C7-BF03-600BE569B5EB}">
      <dsp:nvSpPr>
        <dsp:cNvPr id="0" name=""/>
        <dsp:cNvSpPr/>
      </dsp:nvSpPr>
      <dsp:spPr>
        <a:xfrm>
          <a:off x="578358" y="824658"/>
          <a:ext cx="7744967" cy="724090"/>
        </a:xfrm>
        <a:prstGeom prst="roundRect">
          <a:avLst>
            <a:gd name="adj" fmla="val 10000"/>
          </a:avLst>
        </a:prstGeom>
        <a:solidFill>
          <a:schemeClr val="accent2">
            <a:hueOff val="704463"/>
            <a:satOff val="-5041"/>
            <a:lumOff val="-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Data Sources for different Resources</a:t>
          </a:r>
          <a:br>
            <a:rPr lang="en-US" sz="1900" kern="1200" dirty="0"/>
          </a:br>
          <a:r>
            <a:rPr lang="en-US" sz="1900" kern="1200" dirty="0"/>
            <a:t>	=&gt; LODES, themap.io, Google Maps</a:t>
          </a:r>
        </a:p>
      </dsp:txBody>
      <dsp:txXfrm>
        <a:off x="599566" y="845866"/>
        <a:ext cx="6653535" cy="681674"/>
      </dsp:txXfrm>
    </dsp:sp>
    <dsp:sp modelId="{9345FFD2-477C-49E5-BACF-3AD8F8BE3E4E}">
      <dsp:nvSpPr>
        <dsp:cNvPr id="0" name=""/>
        <dsp:cNvSpPr/>
      </dsp:nvSpPr>
      <dsp:spPr>
        <a:xfrm>
          <a:off x="1156716" y="1649317"/>
          <a:ext cx="7744967" cy="724090"/>
        </a:xfrm>
        <a:prstGeom prst="roundRect">
          <a:avLst>
            <a:gd name="adj" fmla="val 10000"/>
          </a:avLst>
        </a:prstGeom>
        <a:solidFill>
          <a:schemeClr val="accent2">
            <a:hueOff val="1408927"/>
            <a:satOff val="-10081"/>
            <a:lumOff val="-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Calculating Travel time</a:t>
          </a:r>
          <a:br>
            <a:rPr lang="en-US" sz="1900" kern="1200" dirty="0"/>
          </a:br>
          <a:r>
            <a:rPr lang="en-US" sz="1900" kern="1200" dirty="0"/>
            <a:t>	=&gt; OTP, GTFS</a:t>
          </a:r>
        </a:p>
      </dsp:txBody>
      <dsp:txXfrm>
        <a:off x="1177924" y="1670525"/>
        <a:ext cx="6653535" cy="681674"/>
      </dsp:txXfrm>
    </dsp:sp>
    <dsp:sp modelId="{C16E27CC-36A2-44B6-BA83-6F29D18EDFB1}">
      <dsp:nvSpPr>
        <dsp:cNvPr id="0" name=""/>
        <dsp:cNvSpPr/>
      </dsp:nvSpPr>
      <dsp:spPr>
        <a:xfrm>
          <a:off x="1735073" y="2473975"/>
          <a:ext cx="7744967" cy="724090"/>
        </a:xfrm>
        <a:prstGeom prst="roundRect">
          <a:avLst>
            <a:gd name="adj" fmla="val 10000"/>
          </a:avLst>
        </a:prstGeom>
        <a:solidFill>
          <a:schemeClr val="accent2">
            <a:hueOff val="2113390"/>
            <a:satOff val="-15122"/>
            <a:lumOff val="-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Combining/Aggregating the data</a:t>
          </a:r>
          <a:br>
            <a:rPr lang="en-US" sz="1900" kern="1200" dirty="0"/>
          </a:br>
          <a:r>
            <a:rPr lang="en-US" sz="1900" kern="1200" dirty="0"/>
            <a:t>	=&gt; SQL, R, Python</a:t>
          </a:r>
        </a:p>
      </dsp:txBody>
      <dsp:txXfrm>
        <a:off x="1756281" y="2495183"/>
        <a:ext cx="6653535" cy="681674"/>
      </dsp:txXfrm>
    </dsp:sp>
    <dsp:sp modelId="{34AA06E5-0F8F-4651-8E25-A3CC31554732}">
      <dsp:nvSpPr>
        <dsp:cNvPr id="0" name=""/>
        <dsp:cNvSpPr/>
      </dsp:nvSpPr>
      <dsp:spPr>
        <a:xfrm>
          <a:off x="2313432" y="3298634"/>
          <a:ext cx="7744967" cy="724090"/>
        </a:xfrm>
        <a:prstGeom prst="roundRect">
          <a:avLst>
            <a:gd name="adj" fmla="val 10000"/>
          </a:avLst>
        </a:prstGeom>
        <a:solidFill>
          <a:schemeClr val="accent2">
            <a:hueOff val="2817853"/>
            <a:satOff val="-20162"/>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Mapping</a:t>
          </a:r>
          <a:br>
            <a:rPr lang="en-US" sz="1900" kern="1200" dirty="0"/>
          </a:br>
          <a:r>
            <a:rPr lang="en-US" sz="1900" kern="1200" dirty="0"/>
            <a:t>	=&gt; QGIS, Tableau</a:t>
          </a:r>
        </a:p>
      </dsp:txBody>
      <dsp:txXfrm>
        <a:off x="2334640" y="3319842"/>
        <a:ext cx="6653535" cy="681674"/>
      </dsp:txXfrm>
    </dsp:sp>
    <dsp:sp modelId="{B2E53DD4-6870-409A-931B-F61F2C28A586}">
      <dsp:nvSpPr>
        <dsp:cNvPr id="0" name=""/>
        <dsp:cNvSpPr/>
      </dsp:nvSpPr>
      <dsp:spPr>
        <a:xfrm>
          <a:off x="7274309" y="528988"/>
          <a:ext cx="470658" cy="470658"/>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380207" y="528988"/>
        <a:ext cx="258862" cy="354170"/>
      </dsp:txXfrm>
    </dsp:sp>
    <dsp:sp modelId="{68965AE1-1304-4587-A372-912B4C5E12E7}">
      <dsp:nvSpPr>
        <dsp:cNvPr id="0" name=""/>
        <dsp:cNvSpPr/>
      </dsp:nvSpPr>
      <dsp:spPr>
        <a:xfrm>
          <a:off x="7852667" y="1353646"/>
          <a:ext cx="470658" cy="470658"/>
        </a:xfrm>
        <a:prstGeom prst="downArrow">
          <a:avLst>
            <a:gd name="adj1" fmla="val 55000"/>
            <a:gd name="adj2" fmla="val 45000"/>
          </a:avLst>
        </a:prstGeom>
        <a:solidFill>
          <a:schemeClr val="accent2">
            <a:tint val="40000"/>
            <a:alpha val="90000"/>
            <a:hueOff val="993730"/>
            <a:satOff val="-6058"/>
            <a:lumOff val="-392"/>
            <a:alphaOff val="0"/>
          </a:schemeClr>
        </a:solidFill>
        <a:ln w="15875" cap="flat" cmpd="sng" algn="ctr">
          <a:solidFill>
            <a:schemeClr val="accent2">
              <a:tint val="40000"/>
              <a:alpha val="90000"/>
              <a:hueOff val="993730"/>
              <a:satOff val="-6058"/>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58565" y="1353646"/>
        <a:ext cx="258862" cy="354170"/>
      </dsp:txXfrm>
    </dsp:sp>
    <dsp:sp modelId="{78FC4D5C-1B7C-476C-BDE6-8951B86E399D}">
      <dsp:nvSpPr>
        <dsp:cNvPr id="0" name=""/>
        <dsp:cNvSpPr/>
      </dsp:nvSpPr>
      <dsp:spPr>
        <a:xfrm>
          <a:off x="8431025" y="2166237"/>
          <a:ext cx="470658" cy="470658"/>
        </a:xfrm>
        <a:prstGeom prst="downArrow">
          <a:avLst>
            <a:gd name="adj1" fmla="val 55000"/>
            <a:gd name="adj2" fmla="val 45000"/>
          </a:avLst>
        </a:prstGeom>
        <a:solidFill>
          <a:schemeClr val="accent2">
            <a:tint val="40000"/>
            <a:alpha val="90000"/>
            <a:hueOff val="1987460"/>
            <a:satOff val="-12116"/>
            <a:lumOff val="-785"/>
            <a:alphaOff val="0"/>
          </a:schemeClr>
        </a:solidFill>
        <a:ln w="15875" cap="flat" cmpd="sng" algn="ctr">
          <a:solidFill>
            <a:schemeClr val="accent2">
              <a:tint val="40000"/>
              <a:alpha val="90000"/>
              <a:hueOff val="1987460"/>
              <a:satOff val="-12116"/>
              <a:lumOff val="-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536923" y="2166237"/>
        <a:ext cx="258862" cy="354170"/>
      </dsp:txXfrm>
    </dsp:sp>
    <dsp:sp modelId="{F25FF0D0-36C4-4A74-AA4F-C1E689BD0BD8}">
      <dsp:nvSpPr>
        <dsp:cNvPr id="0" name=""/>
        <dsp:cNvSpPr/>
      </dsp:nvSpPr>
      <dsp:spPr>
        <a:xfrm>
          <a:off x="9009383" y="2998941"/>
          <a:ext cx="470658" cy="470658"/>
        </a:xfrm>
        <a:prstGeom prst="downArrow">
          <a:avLst>
            <a:gd name="adj1" fmla="val 55000"/>
            <a:gd name="adj2" fmla="val 45000"/>
          </a:avLst>
        </a:prstGeom>
        <a:solidFill>
          <a:schemeClr val="accent2">
            <a:tint val="40000"/>
            <a:alpha val="90000"/>
            <a:hueOff val="2981190"/>
            <a:satOff val="-18174"/>
            <a:lumOff val="-1177"/>
            <a:alphaOff val="0"/>
          </a:schemeClr>
        </a:solidFill>
        <a:ln w="15875" cap="flat" cmpd="sng" algn="ctr">
          <a:solidFill>
            <a:schemeClr val="accent2">
              <a:tint val="40000"/>
              <a:alpha val="90000"/>
              <a:hueOff val="2981190"/>
              <a:satOff val="-18174"/>
              <a:lumOff val="-1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115281" y="2998941"/>
        <a:ext cx="258862" cy="354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F271F-F13C-4D85-96A8-9FC8AAD0877A}">
      <dsp:nvSpPr>
        <dsp:cNvPr id="0" name=""/>
        <dsp:cNvSpPr/>
      </dsp:nvSpPr>
      <dsp:spPr>
        <a:xfrm>
          <a:off x="0" y="0"/>
          <a:ext cx="3438066" cy="1628425"/>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CBG 481130100001 has 11,222 jobs that pays more than living wages</a:t>
          </a:r>
        </a:p>
      </dsp:txBody>
      <dsp:txXfrm>
        <a:off x="47695" y="47695"/>
        <a:ext cx="3342676" cy="15330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EBBEE-3BAD-41C8-B50D-688C3DB56286}">
      <dsp:nvSpPr>
        <dsp:cNvPr id="0" name=""/>
        <dsp:cNvSpPr/>
      </dsp:nvSpPr>
      <dsp:spPr>
        <a:xfrm>
          <a:off x="0" y="0"/>
          <a:ext cx="7744967" cy="72409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American Community Survey Data (ACS)</a:t>
          </a:r>
          <a:br>
            <a:rPr lang="en-US" sz="1900" kern="1200" dirty="0"/>
          </a:br>
          <a:r>
            <a:rPr lang="en-US" sz="1900" kern="1200" dirty="0"/>
            <a:t>	=&gt; Census Bureau via API (Python)</a:t>
          </a:r>
        </a:p>
      </dsp:txBody>
      <dsp:txXfrm>
        <a:off x="21208" y="21208"/>
        <a:ext cx="6878899" cy="681674"/>
      </dsp:txXfrm>
    </dsp:sp>
    <dsp:sp modelId="{C1B8787E-CA96-48C7-BF03-600BE569B5EB}">
      <dsp:nvSpPr>
        <dsp:cNvPr id="0" name=""/>
        <dsp:cNvSpPr/>
      </dsp:nvSpPr>
      <dsp:spPr>
        <a:xfrm>
          <a:off x="578358" y="824658"/>
          <a:ext cx="7744967" cy="724090"/>
        </a:xfrm>
        <a:prstGeom prst="roundRect">
          <a:avLst>
            <a:gd name="adj" fmla="val 10000"/>
          </a:avLst>
        </a:prstGeom>
        <a:solidFill>
          <a:schemeClr val="accent2">
            <a:hueOff val="704463"/>
            <a:satOff val="-5041"/>
            <a:lumOff val="-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Data Sources for different Resources</a:t>
          </a:r>
          <a:br>
            <a:rPr lang="en-US" sz="1900" kern="1200" dirty="0"/>
          </a:br>
          <a:r>
            <a:rPr lang="en-US" sz="1900" kern="1200" dirty="0"/>
            <a:t>	=&gt; LODES, themap.io, Google Maps</a:t>
          </a:r>
        </a:p>
      </dsp:txBody>
      <dsp:txXfrm>
        <a:off x="599566" y="845866"/>
        <a:ext cx="6653535" cy="681674"/>
      </dsp:txXfrm>
    </dsp:sp>
    <dsp:sp modelId="{9345FFD2-477C-49E5-BACF-3AD8F8BE3E4E}">
      <dsp:nvSpPr>
        <dsp:cNvPr id="0" name=""/>
        <dsp:cNvSpPr/>
      </dsp:nvSpPr>
      <dsp:spPr>
        <a:xfrm>
          <a:off x="1156716" y="1649317"/>
          <a:ext cx="7744967" cy="724090"/>
        </a:xfrm>
        <a:prstGeom prst="roundRect">
          <a:avLst>
            <a:gd name="adj" fmla="val 10000"/>
          </a:avLst>
        </a:prstGeom>
        <a:solidFill>
          <a:schemeClr val="accent2">
            <a:hueOff val="1408927"/>
            <a:satOff val="-10081"/>
            <a:lumOff val="-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Calculating Travel time</a:t>
          </a:r>
          <a:br>
            <a:rPr lang="en-US" sz="1900" kern="1200" dirty="0"/>
          </a:br>
          <a:r>
            <a:rPr lang="en-US" sz="1900" kern="1200" dirty="0"/>
            <a:t>	=&gt; OTP, GTFS</a:t>
          </a:r>
        </a:p>
      </dsp:txBody>
      <dsp:txXfrm>
        <a:off x="1177924" y="1670525"/>
        <a:ext cx="6653535" cy="681674"/>
      </dsp:txXfrm>
    </dsp:sp>
    <dsp:sp modelId="{C16E27CC-36A2-44B6-BA83-6F29D18EDFB1}">
      <dsp:nvSpPr>
        <dsp:cNvPr id="0" name=""/>
        <dsp:cNvSpPr/>
      </dsp:nvSpPr>
      <dsp:spPr>
        <a:xfrm>
          <a:off x="1735073" y="2473975"/>
          <a:ext cx="7744967" cy="724090"/>
        </a:xfrm>
        <a:prstGeom prst="roundRect">
          <a:avLst>
            <a:gd name="adj" fmla="val 10000"/>
          </a:avLst>
        </a:prstGeom>
        <a:solidFill>
          <a:schemeClr val="accent2">
            <a:hueOff val="2113390"/>
            <a:satOff val="-15122"/>
            <a:lumOff val="-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Combining/Aggregating the data</a:t>
          </a:r>
          <a:br>
            <a:rPr lang="en-US" sz="1900" kern="1200" dirty="0"/>
          </a:br>
          <a:r>
            <a:rPr lang="en-US" sz="1900" kern="1200" dirty="0"/>
            <a:t>	=&gt; SQL, R, Python</a:t>
          </a:r>
        </a:p>
      </dsp:txBody>
      <dsp:txXfrm>
        <a:off x="1756281" y="2495183"/>
        <a:ext cx="6653535" cy="681674"/>
      </dsp:txXfrm>
    </dsp:sp>
    <dsp:sp modelId="{34AA06E5-0F8F-4651-8E25-A3CC31554732}">
      <dsp:nvSpPr>
        <dsp:cNvPr id="0" name=""/>
        <dsp:cNvSpPr/>
      </dsp:nvSpPr>
      <dsp:spPr>
        <a:xfrm>
          <a:off x="2313432" y="3298634"/>
          <a:ext cx="7744967" cy="724090"/>
        </a:xfrm>
        <a:prstGeom prst="roundRect">
          <a:avLst>
            <a:gd name="adj" fmla="val 10000"/>
          </a:avLst>
        </a:prstGeom>
        <a:solidFill>
          <a:schemeClr val="accent2">
            <a:hueOff val="2817853"/>
            <a:satOff val="-20162"/>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Mapping</a:t>
          </a:r>
          <a:br>
            <a:rPr lang="en-US" sz="1900" kern="1200" dirty="0"/>
          </a:br>
          <a:r>
            <a:rPr lang="en-US" sz="1900" kern="1200" dirty="0"/>
            <a:t>	=&gt; QGIS, Tableau</a:t>
          </a:r>
        </a:p>
      </dsp:txBody>
      <dsp:txXfrm>
        <a:off x="2334640" y="3319842"/>
        <a:ext cx="6653535" cy="681674"/>
      </dsp:txXfrm>
    </dsp:sp>
    <dsp:sp modelId="{B2E53DD4-6870-409A-931B-F61F2C28A586}">
      <dsp:nvSpPr>
        <dsp:cNvPr id="0" name=""/>
        <dsp:cNvSpPr/>
      </dsp:nvSpPr>
      <dsp:spPr>
        <a:xfrm>
          <a:off x="7274309" y="528988"/>
          <a:ext cx="470658" cy="470658"/>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380207" y="528988"/>
        <a:ext cx="258862" cy="354170"/>
      </dsp:txXfrm>
    </dsp:sp>
    <dsp:sp modelId="{68965AE1-1304-4587-A372-912B4C5E12E7}">
      <dsp:nvSpPr>
        <dsp:cNvPr id="0" name=""/>
        <dsp:cNvSpPr/>
      </dsp:nvSpPr>
      <dsp:spPr>
        <a:xfrm>
          <a:off x="7852667" y="1353646"/>
          <a:ext cx="470658" cy="470658"/>
        </a:xfrm>
        <a:prstGeom prst="downArrow">
          <a:avLst>
            <a:gd name="adj1" fmla="val 55000"/>
            <a:gd name="adj2" fmla="val 45000"/>
          </a:avLst>
        </a:prstGeom>
        <a:solidFill>
          <a:schemeClr val="accent2">
            <a:tint val="40000"/>
            <a:alpha val="90000"/>
            <a:hueOff val="993730"/>
            <a:satOff val="-6058"/>
            <a:lumOff val="-392"/>
            <a:alphaOff val="0"/>
          </a:schemeClr>
        </a:solidFill>
        <a:ln w="15875" cap="flat" cmpd="sng" algn="ctr">
          <a:solidFill>
            <a:schemeClr val="accent2">
              <a:tint val="40000"/>
              <a:alpha val="90000"/>
              <a:hueOff val="993730"/>
              <a:satOff val="-6058"/>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58565" y="1353646"/>
        <a:ext cx="258862" cy="354170"/>
      </dsp:txXfrm>
    </dsp:sp>
    <dsp:sp modelId="{78FC4D5C-1B7C-476C-BDE6-8951B86E399D}">
      <dsp:nvSpPr>
        <dsp:cNvPr id="0" name=""/>
        <dsp:cNvSpPr/>
      </dsp:nvSpPr>
      <dsp:spPr>
        <a:xfrm>
          <a:off x="8431025" y="2166237"/>
          <a:ext cx="470658" cy="470658"/>
        </a:xfrm>
        <a:prstGeom prst="downArrow">
          <a:avLst>
            <a:gd name="adj1" fmla="val 55000"/>
            <a:gd name="adj2" fmla="val 45000"/>
          </a:avLst>
        </a:prstGeom>
        <a:solidFill>
          <a:schemeClr val="accent2">
            <a:tint val="40000"/>
            <a:alpha val="90000"/>
            <a:hueOff val="1987460"/>
            <a:satOff val="-12116"/>
            <a:lumOff val="-785"/>
            <a:alphaOff val="0"/>
          </a:schemeClr>
        </a:solidFill>
        <a:ln w="15875" cap="flat" cmpd="sng" algn="ctr">
          <a:solidFill>
            <a:schemeClr val="accent2">
              <a:tint val="40000"/>
              <a:alpha val="90000"/>
              <a:hueOff val="1987460"/>
              <a:satOff val="-12116"/>
              <a:lumOff val="-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536923" y="2166237"/>
        <a:ext cx="258862" cy="354170"/>
      </dsp:txXfrm>
    </dsp:sp>
    <dsp:sp modelId="{F25FF0D0-36C4-4A74-AA4F-C1E689BD0BD8}">
      <dsp:nvSpPr>
        <dsp:cNvPr id="0" name=""/>
        <dsp:cNvSpPr/>
      </dsp:nvSpPr>
      <dsp:spPr>
        <a:xfrm>
          <a:off x="9009383" y="2998941"/>
          <a:ext cx="470658" cy="470658"/>
        </a:xfrm>
        <a:prstGeom prst="downArrow">
          <a:avLst>
            <a:gd name="adj1" fmla="val 55000"/>
            <a:gd name="adj2" fmla="val 45000"/>
          </a:avLst>
        </a:prstGeom>
        <a:solidFill>
          <a:schemeClr val="accent2">
            <a:tint val="40000"/>
            <a:alpha val="90000"/>
            <a:hueOff val="2981190"/>
            <a:satOff val="-18174"/>
            <a:lumOff val="-1177"/>
            <a:alphaOff val="0"/>
          </a:schemeClr>
        </a:solidFill>
        <a:ln w="15875" cap="flat" cmpd="sng" algn="ctr">
          <a:solidFill>
            <a:schemeClr val="accent2">
              <a:tint val="40000"/>
              <a:alpha val="90000"/>
              <a:hueOff val="2981190"/>
              <a:satOff val="-18174"/>
              <a:lumOff val="-1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115281" y="2998941"/>
        <a:ext cx="258862" cy="3541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6275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6000 Above</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286C9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4500 – 6000</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8CBAD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3000 - 4500</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C8D9E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Even Lighter Blue</a:t>
          </a:r>
        </a:p>
      </dsp:txBody>
      <dsp:txXfrm>
        <a:off x="21075" y="2265579"/>
        <a:ext cx="3607512" cy="389580"/>
      </dsp:txXfrm>
    </dsp:sp>
    <dsp:sp modelId="{2582B269-5BE1-410E-B844-A58E1EE62FFD}">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altLang="zh-TW" sz="1400" kern="1200"/>
            <a:t>1500</a:t>
          </a:r>
          <a:r>
            <a:rPr lang="en-US" sz="1400" kern="1200"/>
            <a:t> - </a:t>
          </a:r>
          <a:r>
            <a:rPr lang="en-US" altLang="zh-TW" sz="1400" kern="1200"/>
            <a:t>30</a:t>
          </a:r>
          <a:r>
            <a:rPr lang="en-US" sz="1400" kern="1200"/>
            <a:t>00</a:t>
          </a:r>
          <a:endParaRPr lang="en-US" sz="1400" kern="1200" dirty="0">
            <a:solidFill>
              <a:schemeClr val="bg1"/>
            </a:solidFill>
          </a:endParaRPr>
        </a:p>
      </dsp:txBody>
      <dsp:txXfrm>
        <a:off x="0" y="2676234"/>
        <a:ext cx="3649662" cy="298080"/>
      </dsp:txXfrm>
    </dsp:sp>
    <dsp:sp modelId="{FBB7F21A-C5B8-4CD2-93B8-56EDB0190F96}">
      <dsp:nvSpPr>
        <dsp:cNvPr id="0" name=""/>
        <dsp:cNvSpPr/>
      </dsp:nvSpPr>
      <dsp:spPr>
        <a:xfrm>
          <a:off x="0" y="2974315"/>
          <a:ext cx="3649662" cy="431730"/>
        </a:xfrm>
        <a:prstGeom prst="roundRect">
          <a:avLst/>
        </a:prstGeom>
        <a:solidFill>
          <a:srgbClr val="EDF4FE"/>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kern="1200" dirty="0">
              <a:solidFill>
                <a:schemeClr val="bg1"/>
              </a:solidFill>
            </a:rPr>
            <a:t>White</a:t>
          </a:r>
          <a:endParaRPr lang="en-US" sz="1800" kern="1200" dirty="0">
            <a:solidFill>
              <a:schemeClr val="bg1"/>
            </a:solidFill>
          </a:endParaRPr>
        </a:p>
      </dsp:txBody>
      <dsp:txXfrm>
        <a:off x="21075" y="2995390"/>
        <a:ext cx="3607512" cy="389580"/>
      </dsp:txXfrm>
    </dsp:sp>
    <dsp:sp modelId="{BCAC1753-8796-40AB-A4D6-8C43133C16F6}">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a:t>
          </a:r>
          <a:r>
            <a:rPr lang="en-US" altLang="zh-TW" sz="1400" kern="1200" dirty="0"/>
            <a:t>1500</a:t>
          </a:r>
          <a:endParaRPr lang="en-US" sz="1400" kern="1200" dirty="0"/>
        </a:p>
      </dsp:txBody>
      <dsp:txXfrm>
        <a:off x="0" y="3406045"/>
        <a:ext cx="3649662" cy="2980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Red</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80% Above</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5C296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Purple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60% to 80%</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658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Purple</a:t>
          </a:r>
        </a:p>
      </dsp:txBody>
      <dsp:txXfrm>
        <a:off x="21075" y="1535769"/>
        <a:ext cx="3607512" cy="389580"/>
      </dsp:txXfrm>
    </dsp:sp>
    <dsp:sp modelId="{7C7078B7-09CA-44AA-A827-96B7A545E77D}">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40% to 60%</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Orange</a:t>
          </a:r>
        </a:p>
      </dsp:txBody>
      <dsp:txXfrm>
        <a:off x="21075" y="2265579"/>
        <a:ext cx="3607512" cy="389580"/>
      </dsp:txXfrm>
    </dsp:sp>
    <dsp:sp modelId="{2582B269-5BE1-410E-B844-A58E1EE62FFD}">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rPr>
            <a:t>20% to 40%</a:t>
          </a:r>
        </a:p>
      </dsp:txBody>
      <dsp:txXfrm>
        <a:off x="0" y="2676234"/>
        <a:ext cx="3649662" cy="298080"/>
      </dsp:txXfrm>
    </dsp:sp>
    <dsp:sp modelId="{5A278687-7945-4F5B-8532-17F44445E4A2}">
      <dsp:nvSpPr>
        <dsp:cNvPr id="0" name=""/>
        <dsp:cNvSpPr/>
      </dsp:nvSpPr>
      <dsp:spPr>
        <a:xfrm>
          <a:off x="0" y="2974315"/>
          <a:ext cx="3649662" cy="431730"/>
        </a:xfrm>
        <a:prstGeom prst="round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kern="1200" dirty="0">
              <a:solidFill>
                <a:schemeClr val="tx1"/>
              </a:solidFill>
            </a:rPr>
            <a:t>Blank</a:t>
          </a:r>
          <a:endParaRPr lang="en-US" sz="1800" kern="1200" dirty="0">
            <a:solidFill>
              <a:schemeClr val="tx1"/>
            </a:solidFill>
          </a:endParaRPr>
        </a:p>
      </dsp:txBody>
      <dsp:txXfrm>
        <a:off x="21075" y="2995390"/>
        <a:ext cx="3607512" cy="389580"/>
      </dsp:txXfrm>
    </dsp:sp>
    <dsp:sp modelId="{91106E36-F326-48FA-9051-2AE7615CD6CC}">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Below 20%</a:t>
          </a:r>
        </a:p>
      </dsp:txBody>
      <dsp:txXfrm>
        <a:off x="0" y="3406045"/>
        <a:ext cx="3649662" cy="298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C8BC-4F76-41F2-A19E-2E6BC29B99C3}">
      <dsp:nvSpPr>
        <dsp:cNvPr id="0" name=""/>
        <dsp:cNvSpPr/>
      </dsp:nvSpPr>
      <dsp:spPr>
        <a:xfrm>
          <a:off x="0" y="11896"/>
          <a:ext cx="4083728" cy="714870"/>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Percentage of Children in Poverty</a:t>
          </a:r>
          <a:br>
            <a:rPr lang="en-US" sz="1300" b="1" kern="1200" dirty="0"/>
          </a:br>
          <a:r>
            <a:rPr lang="en-US" sz="1300" b="1" kern="1200" dirty="0"/>
            <a:t>= Number of Children in Poverty in that CBG </a:t>
          </a:r>
          <a:br>
            <a:rPr lang="en-US" sz="1300" b="1" kern="1200" dirty="0"/>
          </a:br>
          <a:r>
            <a:rPr lang="en-US" sz="1300" b="1" kern="1200" dirty="0"/>
            <a:t>/ Total Number of Children in Poverty</a:t>
          </a:r>
        </a:p>
      </dsp:txBody>
      <dsp:txXfrm>
        <a:off x="34897" y="46793"/>
        <a:ext cx="4013934" cy="6450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C8BC-4F76-41F2-A19E-2E6BC29B99C3}">
      <dsp:nvSpPr>
        <dsp:cNvPr id="0" name=""/>
        <dsp:cNvSpPr/>
      </dsp:nvSpPr>
      <dsp:spPr>
        <a:xfrm>
          <a:off x="0" y="142071"/>
          <a:ext cx="3709523" cy="824850"/>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Percentage of Children in Poverty</a:t>
          </a:r>
          <a:br>
            <a:rPr lang="en-US" sz="1500" b="1" kern="1200" dirty="0"/>
          </a:br>
          <a:r>
            <a:rPr lang="en-US" sz="1500" b="1" kern="1200" dirty="0"/>
            <a:t>= Number of Children in Poverty in that CBG </a:t>
          </a:r>
          <a:br>
            <a:rPr lang="en-US" sz="1500" b="1" kern="1200" dirty="0"/>
          </a:br>
          <a:r>
            <a:rPr lang="en-US" sz="1500" b="1" kern="1200" dirty="0"/>
            <a:t>/ Total Number of Children in Poverty</a:t>
          </a:r>
        </a:p>
      </dsp:txBody>
      <dsp:txXfrm>
        <a:off x="40266" y="182337"/>
        <a:ext cx="3628991" cy="74431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Red</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80% Above</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5C296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Purple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60% to 80%</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658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Purple</a:t>
          </a:r>
        </a:p>
      </dsp:txBody>
      <dsp:txXfrm>
        <a:off x="21075" y="1535769"/>
        <a:ext cx="3607512" cy="389580"/>
      </dsp:txXfrm>
    </dsp:sp>
    <dsp:sp modelId="{7C7078B7-09CA-44AA-A827-96B7A545E77D}">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40% to 60%</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Orange</a:t>
          </a:r>
        </a:p>
      </dsp:txBody>
      <dsp:txXfrm>
        <a:off x="21075" y="2265579"/>
        <a:ext cx="3607512" cy="389580"/>
      </dsp:txXfrm>
    </dsp:sp>
    <dsp:sp modelId="{2582B269-5BE1-410E-B844-A58E1EE62FFD}">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rPr>
            <a:t>20% to 40%</a:t>
          </a:r>
        </a:p>
      </dsp:txBody>
      <dsp:txXfrm>
        <a:off x="0" y="2676234"/>
        <a:ext cx="3649662" cy="298080"/>
      </dsp:txXfrm>
    </dsp:sp>
    <dsp:sp modelId="{5A278687-7945-4F5B-8532-17F44445E4A2}">
      <dsp:nvSpPr>
        <dsp:cNvPr id="0" name=""/>
        <dsp:cNvSpPr/>
      </dsp:nvSpPr>
      <dsp:spPr>
        <a:xfrm>
          <a:off x="0" y="2974315"/>
          <a:ext cx="3649662" cy="431730"/>
        </a:xfrm>
        <a:prstGeom prst="round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TW" sz="1800" kern="1200" dirty="0">
              <a:solidFill>
                <a:schemeClr val="tx1"/>
              </a:solidFill>
            </a:rPr>
            <a:t>Blank</a:t>
          </a:r>
          <a:endParaRPr lang="en-US" sz="1800" kern="1200" dirty="0">
            <a:solidFill>
              <a:schemeClr val="tx1"/>
            </a:solidFill>
          </a:endParaRPr>
        </a:p>
      </dsp:txBody>
      <dsp:txXfrm>
        <a:off x="21075" y="2995390"/>
        <a:ext cx="3607512" cy="389580"/>
      </dsp:txXfrm>
    </dsp:sp>
    <dsp:sp modelId="{91106E36-F326-48FA-9051-2AE7615CD6CC}">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Below 20%</a:t>
          </a:r>
        </a:p>
      </dsp:txBody>
      <dsp:txXfrm>
        <a:off x="0" y="3406045"/>
        <a:ext cx="3649662" cy="2980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C8BC-4F76-41F2-A19E-2E6BC29B99C3}">
      <dsp:nvSpPr>
        <dsp:cNvPr id="0" name=""/>
        <dsp:cNvSpPr/>
      </dsp:nvSpPr>
      <dsp:spPr>
        <a:xfrm>
          <a:off x="0" y="11896"/>
          <a:ext cx="3917210" cy="714870"/>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Percentage of Single Mother Families</a:t>
          </a:r>
          <a:br>
            <a:rPr lang="en-US" sz="1300" b="1" kern="1200" dirty="0"/>
          </a:br>
          <a:r>
            <a:rPr lang="en-US" sz="1300" b="1" kern="1200" dirty="0"/>
            <a:t>= Amount of Single Mother Families in that CBG </a:t>
          </a:r>
          <a:br>
            <a:rPr lang="en-US" sz="1300" b="1" kern="1200" dirty="0"/>
          </a:br>
          <a:r>
            <a:rPr lang="en-US" sz="1300" b="1" kern="1200" dirty="0"/>
            <a:t>/ Total Amount of Single Mother Families</a:t>
          </a:r>
        </a:p>
      </dsp:txBody>
      <dsp:txXfrm>
        <a:off x="34897" y="46793"/>
        <a:ext cx="3847416" cy="64507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C8BC-4F76-41F2-A19E-2E6BC29B99C3}">
      <dsp:nvSpPr>
        <dsp:cNvPr id="0" name=""/>
        <dsp:cNvSpPr/>
      </dsp:nvSpPr>
      <dsp:spPr>
        <a:xfrm>
          <a:off x="0" y="282966"/>
          <a:ext cx="3871106" cy="999180"/>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Percentage of Single Mother Families</a:t>
          </a:r>
          <a:br>
            <a:rPr lang="en-US" sz="1400" b="1" kern="1200" dirty="0"/>
          </a:br>
          <a:r>
            <a:rPr lang="en-US" sz="1400" b="1" kern="1200" dirty="0"/>
            <a:t>= Amount of Single Mother Families in that CBG </a:t>
          </a:r>
          <a:br>
            <a:rPr lang="en-US" sz="1400" b="1" kern="1200" dirty="0"/>
          </a:br>
          <a:r>
            <a:rPr lang="en-US" sz="1400" b="1" kern="1200" dirty="0"/>
            <a:t>/ Total Amount of Families in that CBG </a:t>
          </a:r>
          <a:br>
            <a:rPr lang="en-US" sz="1400" b="1" kern="1200" dirty="0"/>
          </a:br>
          <a:r>
            <a:rPr lang="en-US" sz="1400" b="1" kern="1200" dirty="0"/>
            <a:t>  (Only Consider families)</a:t>
          </a:r>
        </a:p>
      </dsp:txBody>
      <dsp:txXfrm>
        <a:off x="48776" y="331742"/>
        <a:ext cx="3773554" cy="9016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C8BC-4F76-41F2-A19E-2E6BC29B99C3}">
      <dsp:nvSpPr>
        <dsp:cNvPr id="0" name=""/>
        <dsp:cNvSpPr/>
      </dsp:nvSpPr>
      <dsp:spPr>
        <a:xfrm>
          <a:off x="0" y="282966"/>
          <a:ext cx="3871106" cy="999180"/>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Percentage of Single Mother Families</a:t>
          </a:r>
          <a:br>
            <a:rPr lang="en-US" sz="1400" b="1" kern="1200" dirty="0"/>
          </a:br>
          <a:r>
            <a:rPr lang="en-US" sz="1400" b="1" kern="1200" dirty="0"/>
            <a:t>= Amount of Single Mother Families in that CBG </a:t>
          </a:r>
          <a:br>
            <a:rPr lang="en-US" sz="1400" b="1" kern="1200" dirty="0"/>
          </a:br>
          <a:r>
            <a:rPr lang="en-US" sz="1400" b="1" kern="1200" dirty="0"/>
            <a:t>/ Total Amount of Families in that CBG </a:t>
          </a:r>
          <a:br>
            <a:rPr lang="en-US" sz="1400" b="1" kern="1200" dirty="0"/>
          </a:br>
          <a:r>
            <a:rPr lang="en-US" sz="1400" b="1" kern="1200" dirty="0"/>
            <a:t>  (Only Consider families)</a:t>
          </a:r>
        </a:p>
      </dsp:txBody>
      <dsp:txXfrm>
        <a:off x="48776" y="331742"/>
        <a:ext cx="3773554" cy="901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20- 30 %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10 – 20 %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10 %</a:t>
          </a:r>
        </a:p>
      </dsp:txBody>
      <dsp:txXfrm>
        <a:off x="0" y="3363790"/>
        <a:ext cx="3649662" cy="38088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(96.33%) </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(3.67%)</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rPr>
            <a:t>Light Blue</a:t>
          </a:r>
          <a:endParaRPr lang="en-US" sz="1800" kern="1200" dirty="0">
            <a:solidFill>
              <a:schemeClr val="bg1"/>
            </a:solidFill>
          </a:endParaRP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(0%)</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rPr>
            <a:t>White</a:t>
          </a:r>
          <a:endParaRPr lang="en-US" sz="1800" kern="1200" dirty="0">
            <a:solidFill>
              <a:schemeClr val="bg1"/>
            </a:solidFill>
          </a:endParaRP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(0</a:t>
          </a:r>
          <a:r>
            <a:rPr lang="en-US" altLang="zh-TW" sz="1400" kern="1200" dirty="0"/>
            <a:t>%)</a:t>
          </a:r>
          <a:endParaRPr lang="en-US" sz="1400" kern="1200" dirty="0"/>
        </a:p>
      </dsp:txBody>
      <dsp:txXfrm>
        <a:off x="0" y="2676234"/>
        <a:ext cx="3649662" cy="298080"/>
      </dsp:txXfrm>
    </dsp:sp>
    <dsp:sp modelId="{9B6C33EB-F0DA-41AB-AF7C-864543F86E34}">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7CF205E5-CC1F-4482-B12B-C91A12C36CDD}">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Percentage of Children in Poverty</a:t>
          </a:r>
        </a:p>
      </dsp:txBody>
      <dsp:txXfrm>
        <a:off x="0" y="3406045"/>
        <a:ext cx="3649662" cy="2980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(45.46%)</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(41.97%)</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(3.79%)</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(0.9%)</a:t>
          </a:r>
        </a:p>
      </dsp:txBody>
      <dsp:txXfrm>
        <a:off x="0" y="2676234"/>
        <a:ext cx="3649662" cy="298080"/>
      </dsp:txXfrm>
    </dsp:sp>
    <dsp:sp modelId="{764CDDFC-39FD-4EDA-B9E1-941578D2820F}">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00D1BB42-6376-476A-8133-D0712634CB87}">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Percentage of Children in Poverty</a:t>
          </a:r>
        </a:p>
      </dsp:txBody>
      <dsp:txXfrm>
        <a:off x="0" y="3406045"/>
        <a:ext cx="3649662" cy="2980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9834A-74A4-458A-BA5D-CCCED6CF6136}">
      <dsp:nvSpPr>
        <dsp:cNvPr id="0" name=""/>
        <dsp:cNvSpPr/>
      </dsp:nvSpPr>
      <dsp:spPr>
        <a:xfrm>
          <a:off x="0" y="502904"/>
          <a:ext cx="3200400" cy="1137081"/>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Majority of CBGs can reach a grocery store within 30 mins by Car or by Transit</a:t>
          </a:r>
        </a:p>
      </dsp:txBody>
      <dsp:txXfrm>
        <a:off x="33304" y="536208"/>
        <a:ext cx="3133792" cy="10704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18DD7-F4D4-4416-B1E5-EADD2C955B7C}">
      <dsp:nvSpPr>
        <dsp:cNvPr id="0" name=""/>
        <dsp:cNvSpPr/>
      </dsp:nvSpPr>
      <dsp:spPr>
        <a:xfrm>
          <a:off x="0" y="796"/>
          <a:ext cx="3200400" cy="1629499"/>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Getting Groceries are not the most challenging thing</a:t>
          </a:r>
        </a:p>
      </dsp:txBody>
      <dsp:txXfrm>
        <a:off x="47726" y="48522"/>
        <a:ext cx="3104948" cy="153404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(77.18%)</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(22.72%)</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(0.1%)</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(0%)</a:t>
          </a:r>
        </a:p>
      </dsp:txBody>
      <dsp:txXfrm>
        <a:off x="0" y="2676234"/>
        <a:ext cx="3649662" cy="298080"/>
      </dsp:txXfrm>
    </dsp:sp>
    <dsp:sp modelId="{02ECBEB6-C15B-4080-B26F-3E7145EF636F}">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0D197CC2-0916-48A1-9EEE-98C6CD0CF8BF}">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100" kern="1200" dirty="0"/>
            <a:t>Percentage of </a:t>
          </a:r>
          <a:r>
            <a:rPr lang="en-US" sz="1400" b="1" kern="1200" dirty="0">
              <a:solidFill>
                <a:srgbClr val="FF0000"/>
              </a:solidFill>
            </a:rPr>
            <a:t>Single Mother Families</a:t>
          </a:r>
          <a:endParaRPr lang="en-US" sz="1100" b="1" kern="1200" dirty="0">
            <a:solidFill>
              <a:srgbClr val="FF0000"/>
            </a:solidFill>
          </a:endParaRPr>
        </a:p>
      </dsp:txBody>
      <dsp:txXfrm>
        <a:off x="0" y="3406045"/>
        <a:ext cx="3649662" cy="2980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(15.35%)</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(28.41%)</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(26.12%)</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(14.26%)</a:t>
          </a:r>
        </a:p>
      </dsp:txBody>
      <dsp:txXfrm>
        <a:off x="0" y="2676234"/>
        <a:ext cx="3649662" cy="298080"/>
      </dsp:txXfrm>
    </dsp:sp>
    <dsp:sp modelId="{D7A02700-9E16-4314-9A0D-13E83E901209}">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73C19078-ABB2-446F-84C9-AE5C174DDCEE}">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100" kern="1200" dirty="0"/>
            <a:t>Percentage of </a:t>
          </a:r>
          <a:r>
            <a:rPr lang="en-US" sz="1400" b="1" kern="1200" dirty="0">
              <a:solidFill>
                <a:srgbClr val="FF0000"/>
              </a:solidFill>
            </a:rPr>
            <a:t>Single Mother Families</a:t>
          </a:r>
          <a:endParaRPr lang="en-US" sz="1100" b="1" kern="1200" dirty="0">
            <a:solidFill>
              <a:srgbClr val="FF0000"/>
            </a:solidFill>
          </a:endParaRPr>
        </a:p>
      </dsp:txBody>
      <dsp:txXfrm>
        <a:off x="0" y="3406045"/>
        <a:ext cx="3649662" cy="2980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4757D-3126-4D04-8510-A4BA1DE340BE}">
      <dsp:nvSpPr>
        <dsp:cNvPr id="0" name=""/>
        <dsp:cNvSpPr/>
      </dsp:nvSpPr>
      <dsp:spPr>
        <a:xfrm>
          <a:off x="0" y="32195"/>
          <a:ext cx="3084512" cy="804960"/>
        </a:xfrm>
        <a:prstGeom prst="roundRect">
          <a:avLst/>
        </a:prstGeom>
        <a:solidFill>
          <a:srgbClr val="C8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Children in Poverty</a:t>
          </a:r>
        </a:p>
      </dsp:txBody>
      <dsp:txXfrm>
        <a:off x="39295" y="71490"/>
        <a:ext cx="3005922" cy="726370"/>
      </dsp:txXfrm>
    </dsp:sp>
    <dsp:sp modelId="{5816446C-73CF-461C-90BF-195865BBF433}">
      <dsp:nvSpPr>
        <dsp:cNvPr id="0" name=""/>
        <dsp:cNvSpPr/>
      </dsp:nvSpPr>
      <dsp:spPr>
        <a:xfrm>
          <a:off x="0" y="837155"/>
          <a:ext cx="3084512"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3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Red Means Highest Percentage of Children in Poverty</a:t>
          </a:r>
        </a:p>
      </dsp:txBody>
      <dsp:txXfrm>
        <a:off x="0" y="837155"/>
        <a:ext cx="3084512" cy="890100"/>
      </dsp:txXfrm>
    </dsp:sp>
    <dsp:sp modelId="{6E0C36AA-FEDF-404E-B865-76655B5C2638}">
      <dsp:nvSpPr>
        <dsp:cNvPr id="0" name=""/>
        <dsp:cNvSpPr/>
      </dsp:nvSpPr>
      <dsp:spPr>
        <a:xfrm>
          <a:off x="0" y="1727255"/>
          <a:ext cx="3084512" cy="804960"/>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Single Mother Families</a:t>
          </a:r>
        </a:p>
      </dsp:txBody>
      <dsp:txXfrm>
        <a:off x="39295" y="1766550"/>
        <a:ext cx="3005922" cy="726370"/>
      </dsp:txXfrm>
    </dsp:sp>
    <dsp:sp modelId="{3E6AC40F-7E64-4B3C-90ED-8B67DBAF0243}">
      <dsp:nvSpPr>
        <dsp:cNvPr id="0" name=""/>
        <dsp:cNvSpPr/>
      </dsp:nvSpPr>
      <dsp:spPr>
        <a:xfrm>
          <a:off x="0" y="2532215"/>
          <a:ext cx="3084512" cy="8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3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Darkest Blue Means Highest</a:t>
          </a:r>
          <a:br>
            <a:rPr lang="en-US" sz="1800" kern="1200" dirty="0"/>
          </a:br>
          <a:r>
            <a:rPr lang="en-US" sz="1800" kern="1200" dirty="0"/>
            <a:t>Percentage of Single Mother Families</a:t>
          </a:r>
        </a:p>
      </dsp:txBody>
      <dsp:txXfrm>
        <a:off x="0" y="2532215"/>
        <a:ext cx="3084512" cy="8010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18DD7-F4D4-4416-B1E5-EADD2C955B7C}">
      <dsp:nvSpPr>
        <dsp:cNvPr id="0" name=""/>
        <dsp:cNvSpPr/>
      </dsp:nvSpPr>
      <dsp:spPr>
        <a:xfrm>
          <a:off x="0" y="1639"/>
          <a:ext cx="3200400" cy="1677231"/>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Only 43.76% of CBGs can access to women's clinic within 30 mins by Transit </a:t>
          </a:r>
        </a:p>
      </dsp:txBody>
      <dsp:txXfrm>
        <a:off x="49124" y="50763"/>
        <a:ext cx="3102152" cy="157898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18DD7-F4D4-4416-B1E5-EADD2C955B7C}">
      <dsp:nvSpPr>
        <dsp:cNvPr id="0" name=""/>
        <dsp:cNvSpPr/>
      </dsp:nvSpPr>
      <dsp:spPr>
        <a:xfrm>
          <a:off x="0" y="826"/>
          <a:ext cx="3200400" cy="1690471"/>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South part of City have limited access to the Women’s Clinics</a:t>
          </a:r>
        </a:p>
      </dsp:txBody>
      <dsp:txXfrm>
        <a:off x="49512" y="50338"/>
        <a:ext cx="3101376" cy="159144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(87.77%)</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(12.23%)</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(0%)</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(0%)</a:t>
          </a:r>
        </a:p>
      </dsp:txBody>
      <dsp:txXfrm>
        <a:off x="0" y="2676234"/>
        <a:ext cx="3649662" cy="298080"/>
      </dsp:txXfrm>
    </dsp:sp>
    <dsp:sp modelId="{BC3B4054-7B85-4BA5-BF96-5CB6370CFB9F}">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1EB2E172-D60E-4C0E-93DA-F3C98691C309}">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Percentage of Children in Poverty</a:t>
          </a:r>
        </a:p>
      </dsp:txBody>
      <dsp:txXfrm>
        <a:off x="0" y="3406045"/>
        <a:ext cx="3649662" cy="298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20- 30 %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10 – 20 %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10 %</a:t>
          </a:r>
        </a:p>
      </dsp:txBody>
      <dsp:txXfrm>
        <a:off x="0" y="3363790"/>
        <a:ext cx="3649662" cy="38088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(38.19%)</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(39.98%)</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(14.46%)</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(2.99</a:t>
          </a:r>
          <a:r>
            <a:rPr lang="en-US" altLang="zh-TW" sz="1400" kern="1200" dirty="0"/>
            <a:t>%)</a:t>
          </a:r>
          <a:endParaRPr lang="en-US" sz="1400" kern="1200" dirty="0"/>
        </a:p>
      </dsp:txBody>
      <dsp:txXfrm>
        <a:off x="0" y="2676234"/>
        <a:ext cx="3649662" cy="298080"/>
      </dsp:txXfrm>
    </dsp:sp>
    <dsp:sp modelId="{A2104F8B-79CB-4BE3-B2A3-4E57996A30BC}">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D00A60F4-2385-4E26-96FA-0892BB604EB2}">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Percentage of Children in Poverty</a:t>
          </a:r>
        </a:p>
      </dsp:txBody>
      <dsp:txXfrm>
        <a:off x="0" y="3406045"/>
        <a:ext cx="3649662" cy="2980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18DD7-F4D4-4416-B1E5-EADD2C955B7C}">
      <dsp:nvSpPr>
        <dsp:cNvPr id="0" name=""/>
        <dsp:cNvSpPr/>
      </dsp:nvSpPr>
      <dsp:spPr>
        <a:xfrm>
          <a:off x="0" y="827"/>
          <a:ext cx="3200400" cy="1693691"/>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Only 80% of CBGs can reach a Clinic within 30 mins by Transit</a:t>
          </a:r>
        </a:p>
      </dsp:txBody>
      <dsp:txXfrm>
        <a:off x="49607" y="50434"/>
        <a:ext cx="3101186" cy="15944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18DD7-F4D4-4416-B1E5-EADD2C955B7C}">
      <dsp:nvSpPr>
        <dsp:cNvPr id="0" name=""/>
        <dsp:cNvSpPr/>
      </dsp:nvSpPr>
      <dsp:spPr>
        <a:xfrm>
          <a:off x="0" y="831"/>
          <a:ext cx="3200400" cy="1701921"/>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South part of City has limited access to the Clinics via Public Transportation</a:t>
          </a:r>
        </a:p>
      </dsp:txBody>
      <dsp:txXfrm>
        <a:off x="49848" y="50679"/>
        <a:ext cx="3100704" cy="16022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a:t>
          </a:r>
          <a:r>
            <a:rPr lang="zh-TW" altLang="en-US" sz="1400" kern="1200" dirty="0"/>
            <a:t> </a:t>
          </a:r>
          <a:r>
            <a:rPr lang="en-US" altLang="zh-TW" sz="1400" kern="1200" dirty="0"/>
            <a:t>(83.28%)</a:t>
          </a:r>
          <a:endParaRPr lang="en-US" sz="1400" kern="1200" dirty="0"/>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a:t>
          </a:r>
          <a:r>
            <a:rPr lang="zh-TW" altLang="en-US" sz="1400" kern="1200" dirty="0"/>
            <a:t> </a:t>
          </a:r>
          <a:r>
            <a:rPr lang="en-US" altLang="zh-TW" sz="1400" kern="1200" dirty="0"/>
            <a:t>(16.72%)</a:t>
          </a:r>
          <a:endParaRPr lang="en-US" sz="1400" kern="1200" dirty="0"/>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(0%)</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(0%)</a:t>
          </a:r>
        </a:p>
      </dsp:txBody>
      <dsp:txXfrm>
        <a:off x="0" y="2676234"/>
        <a:ext cx="3649662" cy="298080"/>
      </dsp:txXfrm>
    </dsp:sp>
    <dsp:sp modelId="{907B4A8F-4621-4893-B9E0-A01FF68D7F03}">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4DC577F0-FC68-411E-B5A4-557B5BBF9BA4}">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Percentage of Children in Poverty</a:t>
          </a:r>
        </a:p>
      </dsp:txBody>
      <dsp:txXfrm>
        <a:off x="0" y="3406045"/>
        <a:ext cx="3649662" cy="2980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431730"/>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Dark Blue</a:t>
          </a:r>
        </a:p>
      </dsp:txBody>
      <dsp:txXfrm>
        <a:off x="21075" y="76149"/>
        <a:ext cx="3607512" cy="389580"/>
      </dsp:txXfrm>
    </dsp:sp>
    <dsp:sp modelId="{E3F18493-935B-4EA6-A660-9861C5D05053}">
      <dsp:nvSpPr>
        <dsp:cNvPr id="0" name=""/>
        <dsp:cNvSpPr/>
      </dsp:nvSpPr>
      <dsp:spPr>
        <a:xfrm>
          <a:off x="0" y="48680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0 – 15 Mins (9.87%)</a:t>
          </a:r>
        </a:p>
      </dsp:txBody>
      <dsp:txXfrm>
        <a:off x="0" y="486804"/>
        <a:ext cx="3649662" cy="298080"/>
      </dsp:txXfrm>
    </dsp:sp>
    <dsp:sp modelId="{E07E56D7-7B75-4FD9-B5FC-40E3F8283233}">
      <dsp:nvSpPr>
        <dsp:cNvPr id="0" name=""/>
        <dsp:cNvSpPr/>
      </dsp:nvSpPr>
      <dsp:spPr>
        <a:xfrm>
          <a:off x="0" y="784884"/>
          <a:ext cx="3649662" cy="431730"/>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Blue</a:t>
          </a:r>
        </a:p>
      </dsp:txBody>
      <dsp:txXfrm>
        <a:off x="21075" y="805959"/>
        <a:ext cx="3607512" cy="389580"/>
      </dsp:txXfrm>
    </dsp:sp>
    <dsp:sp modelId="{BF06FD24-3148-4EA7-BDF0-8CDA51F49515}">
      <dsp:nvSpPr>
        <dsp:cNvPr id="0" name=""/>
        <dsp:cNvSpPr/>
      </dsp:nvSpPr>
      <dsp:spPr>
        <a:xfrm>
          <a:off x="0" y="121661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15 – 30 Mins (43.67%)</a:t>
          </a:r>
        </a:p>
      </dsp:txBody>
      <dsp:txXfrm>
        <a:off x="0" y="1216614"/>
        <a:ext cx="3649662" cy="298080"/>
      </dsp:txXfrm>
    </dsp:sp>
    <dsp:sp modelId="{7512D635-F48A-4604-9542-CEC492E90CD3}">
      <dsp:nvSpPr>
        <dsp:cNvPr id="0" name=""/>
        <dsp:cNvSpPr/>
      </dsp:nvSpPr>
      <dsp:spPr>
        <a:xfrm>
          <a:off x="0" y="1514694"/>
          <a:ext cx="3649662" cy="431730"/>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Light Blue</a:t>
          </a:r>
        </a:p>
      </dsp:txBody>
      <dsp:txXfrm>
        <a:off x="21075" y="1535769"/>
        <a:ext cx="3607512" cy="389580"/>
      </dsp:txXfrm>
    </dsp:sp>
    <dsp:sp modelId="{B11A79D6-FCFF-47F4-A543-4503AA363073}">
      <dsp:nvSpPr>
        <dsp:cNvPr id="0" name=""/>
        <dsp:cNvSpPr/>
      </dsp:nvSpPr>
      <dsp:spPr>
        <a:xfrm>
          <a:off x="0" y="194642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30 – 45 Mins (24.73%)</a:t>
          </a:r>
        </a:p>
      </dsp:txBody>
      <dsp:txXfrm>
        <a:off x="0" y="1946424"/>
        <a:ext cx="3649662" cy="298080"/>
      </dsp:txXfrm>
    </dsp:sp>
    <dsp:sp modelId="{F5EB0175-DB25-4DA5-A1FF-2C1DD7A30296}">
      <dsp:nvSpPr>
        <dsp:cNvPr id="0" name=""/>
        <dsp:cNvSpPr/>
      </dsp:nvSpPr>
      <dsp:spPr>
        <a:xfrm>
          <a:off x="0" y="2244504"/>
          <a:ext cx="3649662" cy="431730"/>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White</a:t>
          </a:r>
        </a:p>
      </dsp:txBody>
      <dsp:txXfrm>
        <a:off x="21075" y="2265579"/>
        <a:ext cx="3607512" cy="389580"/>
      </dsp:txXfrm>
    </dsp:sp>
    <dsp:sp modelId="{ED5E8720-5F3B-4AFC-AB2F-37D94E018D24}">
      <dsp:nvSpPr>
        <dsp:cNvPr id="0" name=""/>
        <dsp:cNvSpPr/>
      </dsp:nvSpPr>
      <dsp:spPr>
        <a:xfrm>
          <a:off x="0" y="2676234"/>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45 – 60 Mins (8.87%)</a:t>
          </a:r>
        </a:p>
      </dsp:txBody>
      <dsp:txXfrm>
        <a:off x="0" y="2676234"/>
        <a:ext cx="3649662" cy="298080"/>
      </dsp:txXfrm>
    </dsp:sp>
    <dsp:sp modelId="{43056DF1-ED3A-4E64-AC1B-5B876C6D6946}">
      <dsp:nvSpPr>
        <dsp:cNvPr id="0" name=""/>
        <dsp:cNvSpPr/>
      </dsp:nvSpPr>
      <dsp:spPr>
        <a:xfrm>
          <a:off x="0" y="2974315"/>
          <a:ext cx="3649662" cy="431730"/>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Slash</a:t>
          </a:r>
        </a:p>
      </dsp:txBody>
      <dsp:txXfrm>
        <a:off x="21075" y="2995390"/>
        <a:ext cx="3607512" cy="389580"/>
      </dsp:txXfrm>
    </dsp:sp>
    <dsp:sp modelId="{1AD0CD78-7D51-4B9F-AF94-BC4007730E34}">
      <dsp:nvSpPr>
        <dsp:cNvPr id="0" name=""/>
        <dsp:cNvSpPr/>
      </dsp:nvSpPr>
      <dsp:spPr>
        <a:xfrm>
          <a:off x="0" y="3406045"/>
          <a:ext cx="36496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Percentage of Children in Poverty</a:t>
          </a:r>
        </a:p>
      </dsp:txBody>
      <dsp:txXfrm>
        <a:off x="0" y="3406045"/>
        <a:ext cx="3649662" cy="2980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AC27F-A0D9-4B23-8B54-BC78D398E741}">
      <dsp:nvSpPr>
        <dsp:cNvPr id="0" name=""/>
        <dsp:cNvSpPr/>
      </dsp:nvSpPr>
      <dsp:spPr>
        <a:xfrm>
          <a:off x="0" y="2268876"/>
          <a:ext cx="3649662" cy="148862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Average Waiting Time</a:t>
          </a:r>
        </a:p>
      </dsp:txBody>
      <dsp:txXfrm>
        <a:off x="0" y="2268876"/>
        <a:ext cx="3649662" cy="803859"/>
      </dsp:txXfrm>
    </dsp:sp>
    <dsp:sp modelId="{F9E59955-FDB3-4F54-ADF4-E4E2134E8EB2}">
      <dsp:nvSpPr>
        <dsp:cNvPr id="0" name=""/>
        <dsp:cNvSpPr/>
      </dsp:nvSpPr>
      <dsp:spPr>
        <a:xfrm>
          <a:off x="0" y="3042963"/>
          <a:ext cx="912415" cy="684769"/>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0</a:t>
          </a:r>
        </a:p>
      </dsp:txBody>
      <dsp:txXfrm>
        <a:off x="0" y="3042963"/>
        <a:ext cx="912415" cy="684769"/>
      </dsp:txXfrm>
    </dsp:sp>
    <dsp:sp modelId="{ACFCF68C-6554-40E5-A670-5CB9BA9DF763}">
      <dsp:nvSpPr>
        <dsp:cNvPr id="0" name=""/>
        <dsp:cNvSpPr/>
      </dsp:nvSpPr>
      <dsp:spPr>
        <a:xfrm>
          <a:off x="912415" y="3042963"/>
          <a:ext cx="912415" cy="684769"/>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1.82</a:t>
          </a:r>
        </a:p>
      </dsp:txBody>
      <dsp:txXfrm>
        <a:off x="912415" y="3042963"/>
        <a:ext cx="912415" cy="684769"/>
      </dsp:txXfrm>
    </dsp:sp>
    <dsp:sp modelId="{0432AD1F-F51D-4CC4-8475-A7DF210FB4CA}">
      <dsp:nvSpPr>
        <dsp:cNvPr id="0" name=""/>
        <dsp:cNvSpPr/>
      </dsp:nvSpPr>
      <dsp:spPr>
        <a:xfrm>
          <a:off x="1824831" y="3042963"/>
          <a:ext cx="912415" cy="684769"/>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4.35</a:t>
          </a:r>
        </a:p>
      </dsp:txBody>
      <dsp:txXfrm>
        <a:off x="1824831" y="3042963"/>
        <a:ext cx="912415" cy="684769"/>
      </dsp:txXfrm>
    </dsp:sp>
    <dsp:sp modelId="{1D401913-93F5-48E6-B943-7ADEEF1D6CB4}">
      <dsp:nvSpPr>
        <dsp:cNvPr id="0" name=""/>
        <dsp:cNvSpPr/>
      </dsp:nvSpPr>
      <dsp:spPr>
        <a:xfrm>
          <a:off x="2737246" y="3042963"/>
          <a:ext cx="912415" cy="684769"/>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11.84</a:t>
          </a:r>
        </a:p>
      </dsp:txBody>
      <dsp:txXfrm>
        <a:off x="2737246" y="3042963"/>
        <a:ext cx="912415" cy="684769"/>
      </dsp:txXfrm>
    </dsp:sp>
    <dsp:sp modelId="{632C45DE-7529-48B7-ABE6-DD41791A1EE6}">
      <dsp:nvSpPr>
        <dsp:cNvPr id="0" name=""/>
        <dsp:cNvSpPr/>
      </dsp:nvSpPr>
      <dsp:spPr>
        <a:xfrm rot="10800000">
          <a:off x="0" y="1695"/>
          <a:ext cx="3649662" cy="2289510"/>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Travel Time</a:t>
          </a:r>
        </a:p>
      </dsp:txBody>
      <dsp:txXfrm rot="-10800000">
        <a:off x="0" y="1695"/>
        <a:ext cx="3649662" cy="803618"/>
      </dsp:txXfrm>
    </dsp:sp>
    <dsp:sp modelId="{415313D6-4E07-4C2B-9AEB-7C0A0FEE47B0}">
      <dsp:nvSpPr>
        <dsp:cNvPr id="0" name=""/>
        <dsp:cNvSpPr/>
      </dsp:nvSpPr>
      <dsp:spPr>
        <a:xfrm>
          <a:off x="0" y="805313"/>
          <a:ext cx="912415" cy="684563"/>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Below 30 Mins</a:t>
          </a:r>
        </a:p>
      </dsp:txBody>
      <dsp:txXfrm>
        <a:off x="0" y="805313"/>
        <a:ext cx="912415" cy="684563"/>
      </dsp:txXfrm>
    </dsp:sp>
    <dsp:sp modelId="{C825CFC2-E72A-4D33-A319-9F2E2BD90396}">
      <dsp:nvSpPr>
        <dsp:cNvPr id="0" name=""/>
        <dsp:cNvSpPr/>
      </dsp:nvSpPr>
      <dsp:spPr>
        <a:xfrm>
          <a:off x="912415" y="805313"/>
          <a:ext cx="912415" cy="684563"/>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30 – 40 Mins </a:t>
          </a:r>
        </a:p>
      </dsp:txBody>
      <dsp:txXfrm>
        <a:off x="912415" y="805313"/>
        <a:ext cx="912415" cy="684563"/>
      </dsp:txXfrm>
    </dsp:sp>
    <dsp:sp modelId="{957EB1E0-5692-4DDC-BA90-222E4AE513EB}">
      <dsp:nvSpPr>
        <dsp:cNvPr id="0" name=""/>
        <dsp:cNvSpPr/>
      </dsp:nvSpPr>
      <dsp:spPr>
        <a:xfrm>
          <a:off x="1824831" y="805313"/>
          <a:ext cx="912415" cy="684563"/>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40 – 50 Mins</a:t>
          </a:r>
        </a:p>
      </dsp:txBody>
      <dsp:txXfrm>
        <a:off x="1824831" y="805313"/>
        <a:ext cx="912415" cy="684563"/>
      </dsp:txXfrm>
    </dsp:sp>
    <dsp:sp modelId="{2DD8CA93-01EA-40F1-82A2-4E7713E5CB27}">
      <dsp:nvSpPr>
        <dsp:cNvPr id="0" name=""/>
        <dsp:cNvSpPr/>
      </dsp:nvSpPr>
      <dsp:spPr>
        <a:xfrm>
          <a:off x="2737246" y="805313"/>
          <a:ext cx="912415" cy="684563"/>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50 – 60 Mins</a:t>
          </a:r>
        </a:p>
      </dsp:txBody>
      <dsp:txXfrm>
        <a:off x="2737246" y="805313"/>
        <a:ext cx="912415" cy="68456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18DD7-F4D4-4416-B1E5-EADD2C955B7C}">
      <dsp:nvSpPr>
        <dsp:cNvPr id="0" name=""/>
        <dsp:cNvSpPr/>
      </dsp:nvSpPr>
      <dsp:spPr>
        <a:xfrm>
          <a:off x="0" y="1663"/>
          <a:ext cx="3200400" cy="1701921"/>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Only 53.54% of CBGs can reach a WIC center within 30 mins by Transit</a:t>
          </a:r>
        </a:p>
      </dsp:txBody>
      <dsp:txXfrm>
        <a:off x="49848" y="51511"/>
        <a:ext cx="3100704" cy="160222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F286D-E772-45A1-98AC-52AC81910845}">
      <dsp:nvSpPr>
        <dsp:cNvPr id="0" name=""/>
        <dsp:cNvSpPr/>
      </dsp:nvSpPr>
      <dsp:spPr>
        <a:xfrm>
          <a:off x="0" y="0"/>
          <a:ext cx="3200400" cy="1685464"/>
        </a:xfrm>
        <a:prstGeom prst="roundRect">
          <a:avLst>
            <a:gd name="adj" fmla="val 1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Southern part of City with High Percentage of Children in poverty commute for more than 45 mins</a:t>
          </a:r>
        </a:p>
      </dsp:txBody>
      <dsp:txXfrm>
        <a:off x="49366" y="49366"/>
        <a:ext cx="3101668" cy="1586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60 – 40 %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40 - 30 %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30 -10 %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0 – 10%</a:t>
          </a:r>
          <a:endParaRPr lang="en-US" sz="1800" kern="1200" dirty="0"/>
        </a:p>
      </dsp:txBody>
      <dsp:txXfrm>
        <a:off x="0" y="3363790"/>
        <a:ext cx="3649662" cy="380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70 – 50 %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50 - 30 %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30 -10 %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a:t>0 – 10%</a:t>
          </a:r>
          <a:endParaRPr lang="en-US" sz="1800" kern="1200" dirty="0"/>
        </a:p>
      </dsp:txBody>
      <dsp:txXfrm>
        <a:off x="0" y="3363790"/>
        <a:ext cx="3649662" cy="380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75% - 100% </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50% - 75%</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Light Blue</a:t>
          </a:r>
          <a:endParaRPr lang="en-US" sz="2300" kern="1200" dirty="0">
            <a:solidFill>
              <a:schemeClr val="bg1"/>
            </a:solidFill>
          </a:endParaRP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25% - 50%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25%</a:t>
          </a:r>
        </a:p>
      </dsp:txBody>
      <dsp:txXfrm>
        <a:off x="0" y="3363790"/>
        <a:ext cx="3649662" cy="380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75% - 100% </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50% - 75%</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Light Blue</a:t>
          </a:r>
          <a:endParaRPr lang="en-US" sz="2300" kern="1200" dirty="0">
            <a:solidFill>
              <a:schemeClr val="bg1"/>
            </a:solidFill>
          </a:endParaRP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25% - 50%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0% – 25%</a:t>
          </a:r>
          <a:endParaRPr lang="en-US" sz="1800" kern="1200" dirty="0"/>
        </a:p>
      </dsp:txBody>
      <dsp:txXfrm>
        <a:off x="0" y="3363790"/>
        <a:ext cx="3649662" cy="380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75% - 100% </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50% - 75%</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Light Blue</a:t>
          </a:r>
          <a:endParaRPr lang="en-US" sz="2300" kern="1200" dirty="0">
            <a:solidFill>
              <a:schemeClr val="bg1"/>
            </a:solidFill>
          </a:endParaRP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25% - 50%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0% – 25%</a:t>
          </a:r>
          <a:endParaRPr lang="en-US" sz="1800" kern="1200" dirty="0"/>
        </a:p>
      </dsp:txBody>
      <dsp:txXfrm>
        <a:off x="0" y="3363790"/>
        <a:ext cx="3649662" cy="380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75% - 100% </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50% - 75%</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Light Blue</a:t>
          </a:r>
          <a:endParaRPr lang="en-US" sz="2300" kern="1200" dirty="0">
            <a:solidFill>
              <a:schemeClr val="bg1"/>
            </a:solidFill>
          </a:endParaRP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25% - 50%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0% – 25%</a:t>
          </a:r>
          <a:endParaRPr lang="en-US" sz="1800" kern="1200" dirty="0"/>
        </a:p>
      </dsp:txBody>
      <dsp:txXfrm>
        <a:off x="0" y="3363790"/>
        <a:ext cx="3649662" cy="38088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FEC95-7462-4E60-A17B-79334710D3E7}"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1C884-EA8E-4E43-9204-347E7E58DE9E}" type="slidenum">
              <a:rPr lang="en-US" smtClean="0"/>
              <a:t>‹#›</a:t>
            </a:fld>
            <a:endParaRPr lang="en-US"/>
          </a:p>
        </p:txBody>
      </p:sp>
    </p:spTree>
    <p:extLst>
      <p:ext uri="{BB962C8B-B14F-4D97-AF65-F5344CB8AC3E}">
        <p14:creationId xmlns:p14="http://schemas.microsoft.com/office/powerpoint/2010/main" val="3776730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a:t>
            </a:r>
          </a:p>
        </p:txBody>
      </p:sp>
      <p:sp>
        <p:nvSpPr>
          <p:cNvPr id="4" name="Slide Number Placeholder 3"/>
          <p:cNvSpPr>
            <a:spLocks noGrp="1"/>
          </p:cNvSpPr>
          <p:nvPr>
            <p:ph type="sldNum" sz="quarter" idx="5"/>
          </p:nvPr>
        </p:nvSpPr>
        <p:spPr/>
        <p:txBody>
          <a:bodyPr/>
          <a:lstStyle/>
          <a:p>
            <a:fld id="{B001C884-EA8E-4E43-9204-347E7E58DE9E}" type="slidenum">
              <a:rPr lang="en-US" smtClean="0"/>
              <a:t>7</a:t>
            </a:fld>
            <a:endParaRPr lang="en-US"/>
          </a:p>
        </p:txBody>
      </p:sp>
    </p:spTree>
    <p:extLst>
      <p:ext uri="{BB962C8B-B14F-4D97-AF65-F5344CB8AC3E}">
        <p14:creationId xmlns:p14="http://schemas.microsoft.com/office/powerpoint/2010/main" val="92262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1C884-EA8E-4E43-9204-347E7E58DE9E}" type="slidenum">
              <a:rPr lang="en-US" smtClean="0"/>
              <a:t>17</a:t>
            </a:fld>
            <a:endParaRPr lang="en-US"/>
          </a:p>
        </p:txBody>
      </p:sp>
    </p:spTree>
    <p:extLst>
      <p:ext uri="{BB962C8B-B14F-4D97-AF65-F5344CB8AC3E}">
        <p14:creationId xmlns:p14="http://schemas.microsoft.com/office/powerpoint/2010/main" val="160399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the area with the highest percentage of Single Mother Family also is the area with the highest amount of Job with living wage that this CBG can access and it’s also one of the area with highest population within City of Dallas</a:t>
            </a:r>
          </a:p>
        </p:txBody>
      </p:sp>
      <p:sp>
        <p:nvSpPr>
          <p:cNvPr id="4" name="Slide Number Placeholder 3"/>
          <p:cNvSpPr>
            <a:spLocks noGrp="1"/>
          </p:cNvSpPr>
          <p:nvPr>
            <p:ph type="sldNum" sz="quarter" idx="5"/>
          </p:nvPr>
        </p:nvSpPr>
        <p:spPr/>
        <p:txBody>
          <a:bodyPr/>
          <a:lstStyle/>
          <a:p>
            <a:fld id="{B001C884-EA8E-4E43-9204-347E7E58DE9E}" type="slidenum">
              <a:rPr lang="en-US" smtClean="0"/>
              <a:t>22</a:t>
            </a:fld>
            <a:endParaRPr lang="en-US"/>
          </a:p>
        </p:txBody>
      </p:sp>
    </p:spTree>
    <p:extLst>
      <p:ext uri="{BB962C8B-B14F-4D97-AF65-F5344CB8AC3E}">
        <p14:creationId xmlns:p14="http://schemas.microsoft.com/office/powerpoint/2010/main" val="290597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Sorted by Percentage showing west part of city has higher percentage of single mother family</a:t>
            </a:r>
          </a:p>
        </p:txBody>
      </p:sp>
      <p:sp>
        <p:nvSpPr>
          <p:cNvPr id="4" name="Slide Number Placeholder 3"/>
          <p:cNvSpPr>
            <a:spLocks noGrp="1"/>
          </p:cNvSpPr>
          <p:nvPr>
            <p:ph type="sldNum" sz="quarter" idx="5"/>
          </p:nvPr>
        </p:nvSpPr>
        <p:spPr/>
        <p:txBody>
          <a:bodyPr/>
          <a:lstStyle/>
          <a:p>
            <a:fld id="{B001C884-EA8E-4E43-9204-347E7E58DE9E}" type="slidenum">
              <a:rPr lang="en-US" smtClean="0"/>
              <a:t>23</a:t>
            </a:fld>
            <a:endParaRPr lang="en-US"/>
          </a:p>
        </p:txBody>
      </p:sp>
    </p:spTree>
    <p:extLst>
      <p:ext uri="{BB962C8B-B14F-4D97-AF65-F5344CB8AC3E}">
        <p14:creationId xmlns:p14="http://schemas.microsoft.com/office/powerpoint/2010/main" val="892902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Sorted by number has almost different result from sorting using only percentage.</a:t>
            </a:r>
            <a:br>
              <a:rPr lang="en-US" dirty="0"/>
            </a:br>
            <a:r>
              <a:rPr lang="en-US" dirty="0"/>
              <a:t>Sorted by number showing south part of city have high amount of single mother family</a:t>
            </a:r>
          </a:p>
        </p:txBody>
      </p:sp>
      <p:sp>
        <p:nvSpPr>
          <p:cNvPr id="4" name="Slide Number Placeholder 3"/>
          <p:cNvSpPr>
            <a:spLocks noGrp="1"/>
          </p:cNvSpPr>
          <p:nvPr>
            <p:ph type="sldNum" sz="quarter" idx="5"/>
          </p:nvPr>
        </p:nvSpPr>
        <p:spPr/>
        <p:txBody>
          <a:bodyPr/>
          <a:lstStyle/>
          <a:p>
            <a:fld id="{B001C884-EA8E-4E43-9204-347E7E58DE9E}" type="slidenum">
              <a:rPr lang="en-US" smtClean="0"/>
              <a:t>24</a:t>
            </a:fld>
            <a:endParaRPr lang="en-US"/>
          </a:p>
        </p:txBody>
      </p:sp>
    </p:spTree>
    <p:extLst>
      <p:ext uri="{BB962C8B-B14F-4D97-AF65-F5344CB8AC3E}">
        <p14:creationId xmlns:p14="http://schemas.microsoft.com/office/powerpoint/2010/main" val="235972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D7105E-EAA9-49A9-9F20-FD926DB63D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34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can largely decrease the travel time by Increasing or Optimizing the frequency of the bus or DART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D7105E-EAA9-49A9-9F20-FD926DB63D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361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FBD43F-798C-4579-86EA-18427A8EB693}"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837465"/>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6B86C-26F9-4E11-93BF-4AB65D88B668}"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3191482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BA835-0548-4AAE-B0CC-133B130A582E}"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43285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D4C6CE-6B69-40AD-A09A-803196249539}"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70358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78CB2F-2661-49B0-A4EC-F7095F01D8ED}"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32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0A4E65-5525-4F77-A9A4-76D091CBC53A}"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99840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322C66-7ABD-4AF1-A229-48D075516F5C}" type="datetime1">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884825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A7CCB0-2EEE-41A8-8DD5-4BC96C604B8A}" type="datetime1">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1469951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129F0BC-771B-4CE4-8AFB-9F5FD1D30DE3}" type="datetime1">
              <a:rPr lang="en-US" smtClean="0"/>
              <a:t>4/30/2019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74678894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B03AB1-4981-4AE1-BD43-F0A3DBD97E86}" type="datetime1">
              <a:rPr lang="en-US" smtClean="0"/>
              <a:t>4/30/2019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02C172D-DE7F-414E-B083-3DF674A9C677}" type="slidenum">
              <a:rPr lang="en-US" smtClean="0"/>
              <a:t>‹#›</a:t>
            </a:fld>
            <a:endParaRPr lang="en-US"/>
          </a:p>
        </p:txBody>
      </p:sp>
    </p:spTree>
    <p:extLst>
      <p:ext uri="{BB962C8B-B14F-4D97-AF65-F5344CB8AC3E}">
        <p14:creationId xmlns:p14="http://schemas.microsoft.com/office/powerpoint/2010/main" val="558063255"/>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2E321F7A-2B96-4E17-9503-7C5E1A28FCC0}" type="datetime1">
              <a:rPr lang="en-US" smtClean="0"/>
              <a:t>4/30/2019</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02C172D-DE7F-414E-B083-3DF674A9C677}" type="slidenum">
              <a:rPr lang="en-US" smtClean="0"/>
              <a:t>‹#›</a:t>
            </a:fld>
            <a:endParaRPr lang="en-US"/>
          </a:p>
        </p:txBody>
      </p:sp>
    </p:spTree>
    <p:extLst>
      <p:ext uri="{BB962C8B-B14F-4D97-AF65-F5344CB8AC3E}">
        <p14:creationId xmlns:p14="http://schemas.microsoft.com/office/powerpoint/2010/main" val="83286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286C16-3472-409E-B543-8FE64CC90F27}" type="datetime1">
              <a:rPr lang="en-US" smtClean="0"/>
              <a:t>4/30/2019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02C172D-DE7F-414E-B083-3DF674A9C67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41884"/>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JP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Layout" Target="../diagrams/layout13.xml"/><Relationship Id="rId7" Type="http://schemas.openxmlformats.org/officeDocument/2006/relationships/image" Target="../media/image12.JPG"/><Relationship Id="rId12" Type="http://schemas.microsoft.com/office/2007/relationships/diagramDrawing" Target="../diagrams/drawing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diagramColors" Target="../diagrams/colors14.xml"/><Relationship Id="rId5" Type="http://schemas.openxmlformats.org/officeDocument/2006/relationships/diagramColors" Target="../diagrams/colors13.xml"/><Relationship Id="rId10" Type="http://schemas.openxmlformats.org/officeDocument/2006/relationships/diagramQuickStyle" Target="../diagrams/quickStyle14.xml"/><Relationship Id="rId4" Type="http://schemas.openxmlformats.org/officeDocument/2006/relationships/diagramQuickStyle" Target="../diagrams/quickStyle13.xml"/><Relationship Id="rId9"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4.JPG"/><Relationship Id="rId13" Type="http://schemas.microsoft.com/office/2007/relationships/diagramDrawing" Target="../diagrams/drawing17.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Colors" Target="../diagrams/colors1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QuickStyle" Target="../diagrams/quickStyle17.xml"/><Relationship Id="rId5" Type="http://schemas.openxmlformats.org/officeDocument/2006/relationships/diagramQuickStyle" Target="../diagrams/quickStyle16.xml"/><Relationship Id="rId10" Type="http://schemas.openxmlformats.org/officeDocument/2006/relationships/diagramLayout" Target="../diagrams/layout17.xml"/><Relationship Id="rId4" Type="http://schemas.openxmlformats.org/officeDocument/2006/relationships/diagramLayout" Target="../diagrams/layout16.xml"/><Relationship Id="rId9" Type="http://schemas.openxmlformats.org/officeDocument/2006/relationships/diagramData" Target="../diagrams/data17.xml"/></Relationships>
</file>

<file path=ppt/slides/_rels/slide2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6.jpeg"/><Relationship Id="rId7" Type="http://schemas.openxmlformats.org/officeDocument/2006/relationships/diagramColors" Target="../diagrams/colors1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7.JP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8.JP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Layout" Target="../diagrams/layout22.xml"/><Relationship Id="rId7" Type="http://schemas.openxmlformats.org/officeDocument/2006/relationships/chart" Target="../charts/chart1.xml"/><Relationship Id="rId2" Type="http://schemas.openxmlformats.org/officeDocument/2006/relationships/diagramData" Target="../diagrams/data22.xml"/><Relationship Id="rId1" Type="http://schemas.openxmlformats.org/officeDocument/2006/relationships/slideLayout" Target="../slideLayouts/slideLayout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20.JP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21.JP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22.JP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2.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chart" Target="../charts/chart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23.jpg"/><Relationship Id="rId2" Type="http://schemas.openxmlformats.org/officeDocument/2006/relationships/diagramData" Target="../diagrams/data28.xml"/><Relationship Id="rId1" Type="http://schemas.openxmlformats.org/officeDocument/2006/relationships/slideLayout" Target="../slideLayouts/slideLayout8.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24.JP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25.JPG"/><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diagramLayout" Target="../diagrams/layout31.xml"/><Relationship Id="rId7" Type="http://schemas.openxmlformats.org/officeDocument/2006/relationships/chart" Target="../charts/chart5.xml"/><Relationship Id="rId2" Type="http://schemas.openxmlformats.org/officeDocument/2006/relationships/diagramData" Target="../diagrams/data31.xml"/><Relationship Id="rId1" Type="http://schemas.openxmlformats.org/officeDocument/2006/relationships/slideLayout" Target="../slideLayouts/slideLayout8.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26.jpg"/><Relationship Id="rId2" Type="http://schemas.openxmlformats.org/officeDocument/2006/relationships/diagramData" Target="../diagrams/data32.xml"/><Relationship Id="rId1" Type="http://schemas.openxmlformats.org/officeDocument/2006/relationships/slideLayout" Target="../slideLayouts/slideLayout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27.JP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image" Target="../media/image28.JPG"/><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1.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diagramLayout" Target="../diagrams/layout36.xml"/><Relationship Id="rId7" Type="http://schemas.openxmlformats.org/officeDocument/2006/relationships/chart" Target="../charts/chart7.xml"/><Relationship Id="rId2" Type="http://schemas.openxmlformats.org/officeDocument/2006/relationships/diagramData" Target="../diagrams/data36.xml"/><Relationship Id="rId1" Type="http://schemas.openxmlformats.org/officeDocument/2006/relationships/slideLayout" Target="../slideLayouts/slideLayout8.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29.jpg"/><Relationship Id="rId2" Type="http://schemas.openxmlformats.org/officeDocument/2006/relationships/diagramData" Target="../diagrams/data37.xml"/><Relationship Id="rId1" Type="http://schemas.openxmlformats.org/officeDocument/2006/relationships/slideLayout" Target="../slideLayouts/slideLayout8.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D9B4-4C2A-4B5F-9E3F-65213686EFB4}"/>
              </a:ext>
            </a:extLst>
          </p:cNvPr>
          <p:cNvSpPr>
            <a:spLocks noGrp="1"/>
          </p:cNvSpPr>
          <p:nvPr>
            <p:ph type="ctrTitle"/>
          </p:nvPr>
        </p:nvSpPr>
        <p:spPr>
          <a:xfrm>
            <a:off x="4348952" y="643467"/>
            <a:ext cx="7172487" cy="5054008"/>
          </a:xfrm>
        </p:spPr>
        <p:txBody>
          <a:bodyPr anchor="ctr">
            <a:normAutofit/>
          </a:bodyPr>
          <a:lstStyle/>
          <a:p>
            <a:r>
              <a:rPr lang="en-US" b="1" dirty="0"/>
              <a:t>Data for Good</a:t>
            </a:r>
            <a:endParaRPr lang="en-US" sz="6600" dirty="0">
              <a:solidFill>
                <a:schemeClr val="tx2"/>
              </a:solidFill>
            </a:endParaRPr>
          </a:p>
        </p:txBody>
      </p:sp>
      <p:sp>
        <p:nvSpPr>
          <p:cNvPr id="3" name="Subtitle 2">
            <a:extLst>
              <a:ext uri="{FF2B5EF4-FFF2-40B4-BE49-F238E27FC236}">
                <a16:creationId xmlns:a16="http://schemas.microsoft.com/office/drawing/2014/main" id="{4669C93C-9EBE-4D41-9169-C1E58F789D81}"/>
              </a:ext>
            </a:extLst>
          </p:cNvPr>
          <p:cNvSpPr>
            <a:spLocks noGrp="1"/>
          </p:cNvSpPr>
          <p:nvPr>
            <p:ph type="subTitle" idx="1"/>
          </p:nvPr>
        </p:nvSpPr>
        <p:spPr>
          <a:xfrm>
            <a:off x="423299" y="643467"/>
            <a:ext cx="3311856" cy="5054008"/>
          </a:xfrm>
        </p:spPr>
        <p:txBody>
          <a:bodyPr anchor="ctr">
            <a:normAutofit/>
          </a:bodyPr>
          <a:lstStyle/>
          <a:p>
            <a:pPr algn="r"/>
            <a:r>
              <a:rPr lang="en-US" dirty="0"/>
              <a:t>Child Poverty Action Lab</a:t>
            </a:r>
            <a:endParaRPr lang="en-US" dirty="0">
              <a:solidFill>
                <a:schemeClr val="tx1"/>
              </a:solidFill>
            </a:endParaRPr>
          </a:p>
        </p:txBody>
      </p:sp>
      <p:sp>
        <p:nvSpPr>
          <p:cNvPr id="4" name="TextBox 3">
            <a:extLst>
              <a:ext uri="{FF2B5EF4-FFF2-40B4-BE49-F238E27FC236}">
                <a16:creationId xmlns:a16="http://schemas.microsoft.com/office/drawing/2014/main" id="{7038FC57-02A9-44D6-B894-C96F20F3D53B}"/>
              </a:ext>
            </a:extLst>
          </p:cNvPr>
          <p:cNvSpPr txBox="1"/>
          <p:nvPr/>
        </p:nvSpPr>
        <p:spPr>
          <a:xfrm>
            <a:off x="4348953" y="4750904"/>
            <a:ext cx="6484700" cy="369332"/>
          </a:xfrm>
          <a:prstGeom prst="rect">
            <a:avLst/>
          </a:prstGeom>
          <a:noFill/>
        </p:spPr>
        <p:txBody>
          <a:bodyPr wrap="square" rtlCol="0">
            <a:spAutoFit/>
          </a:bodyPr>
          <a:lstStyle/>
          <a:p>
            <a:r>
              <a:rPr lang="en-US" dirty="0"/>
              <a:t>Presenters: Vandhana Kalyanaraman &amp; Chung-Min (Jack) Chen</a:t>
            </a:r>
          </a:p>
        </p:txBody>
      </p:sp>
      <p:sp>
        <p:nvSpPr>
          <p:cNvPr id="5" name="Slide Number Placeholder 4">
            <a:extLst>
              <a:ext uri="{FF2B5EF4-FFF2-40B4-BE49-F238E27FC236}">
                <a16:creationId xmlns:a16="http://schemas.microsoft.com/office/drawing/2014/main" id="{FAE2D239-8540-4210-AFF9-DDE15C9EAAB9}"/>
              </a:ext>
            </a:extLst>
          </p:cNvPr>
          <p:cNvSpPr>
            <a:spLocks noGrp="1"/>
          </p:cNvSpPr>
          <p:nvPr>
            <p:ph type="sldNum" sz="quarter" idx="12"/>
          </p:nvPr>
        </p:nvSpPr>
        <p:spPr/>
        <p:txBody>
          <a:bodyPr/>
          <a:lstStyle/>
          <a:p>
            <a:fld id="{202C172D-DE7F-414E-B083-3DF674A9C677}" type="slidenum">
              <a:rPr lang="en-US" smtClean="0"/>
              <a:t>1</a:t>
            </a:fld>
            <a:endParaRPr lang="en-US"/>
          </a:p>
        </p:txBody>
      </p:sp>
    </p:spTree>
    <p:extLst>
      <p:ext uri="{BB962C8B-B14F-4D97-AF65-F5344CB8AC3E}">
        <p14:creationId xmlns:p14="http://schemas.microsoft.com/office/powerpoint/2010/main" val="3908789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Accessibility of Jobs within 60 Mins</a:t>
            </a:r>
            <a:br>
              <a:rPr lang="en-US" sz="4400" dirty="0"/>
            </a:br>
            <a:r>
              <a:rPr lang="en-US" sz="4400" dirty="0"/>
              <a:t> via Transit</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3DD12CDD-8B3F-47BD-8978-EFEC6FB1F185}"/>
              </a:ext>
            </a:extLst>
          </p:cNvPr>
          <p:cNvGraphicFramePr>
            <a:graphicFrameLocks noGrp="1"/>
          </p:cNvGraphicFramePr>
          <p:nvPr>
            <p:extLst>
              <p:ext uri="{D42A27DB-BD31-4B8C-83A1-F6EECF244321}">
                <p14:modId xmlns:p14="http://schemas.microsoft.com/office/powerpoint/2010/main" val="3534666034"/>
              </p:ext>
            </p:extLst>
          </p:nvPr>
        </p:nvGraphicFramePr>
        <p:xfrm>
          <a:off x="4923352" y="2410703"/>
          <a:ext cx="6303616" cy="1306533"/>
        </p:xfrm>
        <a:graphic>
          <a:graphicData uri="http://schemas.openxmlformats.org/drawingml/2006/table">
            <a:tbl>
              <a:tblPr firstRow="1" bandRow="1">
                <a:tableStyleId>{00A15C55-8517-42AA-B614-E9B94910E393}</a:tableStyleId>
              </a:tblPr>
              <a:tblGrid>
                <a:gridCol w="1575904">
                  <a:extLst>
                    <a:ext uri="{9D8B030D-6E8A-4147-A177-3AD203B41FA5}">
                      <a16:colId xmlns:a16="http://schemas.microsoft.com/office/drawing/2014/main" val="3360552002"/>
                    </a:ext>
                  </a:extLst>
                </a:gridCol>
                <a:gridCol w="1575904">
                  <a:extLst>
                    <a:ext uri="{9D8B030D-6E8A-4147-A177-3AD203B41FA5}">
                      <a16:colId xmlns:a16="http://schemas.microsoft.com/office/drawing/2014/main" val="4146578536"/>
                    </a:ext>
                  </a:extLst>
                </a:gridCol>
                <a:gridCol w="1575904">
                  <a:extLst>
                    <a:ext uri="{9D8B030D-6E8A-4147-A177-3AD203B41FA5}">
                      <a16:colId xmlns:a16="http://schemas.microsoft.com/office/drawing/2014/main" val="3069339722"/>
                    </a:ext>
                  </a:extLst>
                </a:gridCol>
                <a:gridCol w="1575904">
                  <a:extLst>
                    <a:ext uri="{9D8B030D-6E8A-4147-A177-3AD203B41FA5}">
                      <a16:colId xmlns:a16="http://schemas.microsoft.com/office/drawing/2014/main" val="252746897"/>
                    </a:ext>
                  </a:extLst>
                </a:gridCol>
              </a:tblGrid>
              <a:tr h="435511">
                <a:tc>
                  <a:txBody>
                    <a:bodyPr/>
                    <a:lstStyle/>
                    <a:p>
                      <a:r>
                        <a:rPr lang="en-US" dirty="0"/>
                        <a:t>Mode</a:t>
                      </a:r>
                    </a:p>
                  </a:txBody>
                  <a:tcPr/>
                </a:tc>
                <a:tc>
                  <a:txBody>
                    <a:bodyPr/>
                    <a:lstStyle/>
                    <a:p>
                      <a:r>
                        <a:rPr lang="en-US" dirty="0"/>
                        <a:t>Within</a:t>
                      </a:r>
                    </a:p>
                  </a:txBody>
                  <a:tcPr/>
                </a:tc>
                <a:tc>
                  <a:txBody>
                    <a:bodyPr/>
                    <a:lstStyle/>
                    <a:p>
                      <a:r>
                        <a:rPr lang="en-US" dirty="0"/>
                        <a:t>for &lt; $3333/m</a:t>
                      </a:r>
                    </a:p>
                  </a:txBody>
                  <a:tcPr/>
                </a:tc>
                <a:tc>
                  <a:txBody>
                    <a:bodyPr/>
                    <a:lstStyle/>
                    <a:p>
                      <a:r>
                        <a:rPr lang="en-US" dirty="0"/>
                        <a:t>for &gt;$3333/m</a:t>
                      </a:r>
                    </a:p>
                  </a:txBody>
                  <a:tcPr/>
                </a:tc>
                <a:extLst>
                  <a:ext uri="{0D108BD9-81ED-4DB2-BD59-A6C34878D82A}">
                    <a16:rowId xmlns:a16="http://schemas.microsoft.com/office/drawing/2014/main" val="2389269802"/>
                  </a:ext>
                </a:extLst>
              </a:tr>
              <a:tr h="435511">
                <a:tc>
                  <a:txBody>
                    <a:bodyPr/>
                    <a:lstStyle/>
                    <a:p>
                      <a:r>
                        <a:rPr lang="en-US" dirty="0"/>
                        <a:t>Transit</a:t>
                      </a:r>
                    </a:p>
                  </a:txBody>
                  <a:tcPr/>
                </a:tc>
                <a:tc>
                  <a:txBody>
                    <a:bodyPr/>
                    <a:lstStyle/>
                    <a:p>
                      <a:r>
                        <a:rPr lang="en-US" dirty="0"/>
                        <a:t>30 min</a:t>
                      </a:r>
                    </a:p>
                  </a:txBody>
                  <a:tcPr/>
                </a:tc>
                <a:tc>
                  <a:txBody>
                    <a:bodyPr/>
                    <a:lstStyle/>
                    <a:p>
                      <a:r>
                        <a:rPr lang="en-US" dirty="0"/>
                        <a:t>max 27%</a:t>
                      </a:r>
                    </a:p>
                  </a:txBody>
                  <a:tcPr/>
                </a:tc>
                <a:tc>
                  <a:txBody>
                    <a:bodyPr/>
                    <a:lstStyle/>
                    <a:p>
                      <a:r>
                        <a:rPr lang="en-US" dirty="0"/>
                        <a:t>max 35%</a:t>
                      </a:r>
                    </a:p>
                  </a:txBody>
                  <a:tcPr/>
                </a:tc>
                <a:extLst>
                  <a:ext uri="{0D108BD9-81ED-4DB2-BD59-A6C34878D82A}">
                    <a16:rowId xmlns:a16="http://schemas.microsoft.com/office/drawing/2014/main" val="3787978731"/>
                  </a:ext>
                </a:extLst>
              </a:tr>
              <a:tr h="435511">
                <a:tc>
                  <a:txBody>
                    <a:bodyPr/>
                    <a:lstStyle/>
                    <a:p>
                      <a:r>
                        <a:rPr lang="en-US" dirty="0"/>
                        <a:t>Transit</a:t>
                      </a:r>
                    </a:p>
                  </a:txBody>
                  <a:tcPr/>
                </a:tc>
                <a:tc>
                  <a:txBody>
                    <a:bodyPr/>
                    <a:lstStyle/>
                    <a:p>
                      <a:r>
                        <a:rPr lang="en-US" dirty="0"/>
                        <a:t>60 min</a:t>
                      </a:r>
                    </a:p>
                  </a:txBody>
                  <a:tcPr/>
                </a:tc>
                <a:tc>
                  <a:txBody>
                    <a:bodyPr/>
                    <a:lstStyle/>
                    <a:p>
                      <a:r>
                        <a:rPr lang="en-US" dirty="0"/>
                        <a:t>max 60%</a:t>
                      </a:r>
                    </a:p>
                  </a:txBody>
                  <a:tcPr/>
                </a:tc>
                <a:tc>
                  <a:txBody>
                    <a:bodyPr/>
                    <a:lstStyle/>
                    <a:p>
                      <a:r>
                        <a:rPr lang="en-US" dirty="0"/>
                        <a:t>max 69%</a:t>
                      </a:r>
                    </a:p>
                  </a:txBody>
                  <a:tcPr/>
                </a:tc>
                <a:extLst>
                  <a:ext uri="{0D108BD9-81ED-4DB2-BD59-A6C34878D82A}">
                    <a16:rowId xmlns:a16="http://schemas.microsoft.com/office/drawing/2014/main" val="2995814284"/>
                  </a:ext>
                </a:extLst>
              </a:tr>
            </a:tbl>
          </a:graphicData>
        </a:graphic>
      </p:graphicFrame>
      <p:sp>
        <p:nvSpPr>
          <p:cNvPr id="4" name="Slide Number Placeholder 3">
            <a:extLst>
              <a:ext uri="{FF2B5EF4-FFF2-40B4-BE49-F238E27FC236}">
                <a16:creationId xmlns:a16="http://schemas.microsoft.com/office/drawing/2014/main" id="{FF1A1992-4CFA-45FB-A80F-5422C9315542}"/>
              </a:ext>
            </a:extLst>
          </p:cNvPr>
          <p:cNvSpPr>
            <a:spLocks noGrp="1"/>
          </p:cNvSpPr>
          <p:nvPr>
            <p:ph type="sldNum" sz="quarter" idx="12"/>
          </p:nvPr>
        </p:nvSpPr>
        <p:spPr/>
        <p:txBody>
          <a:bodyPr/>
          <a:lstStyle/>
          <a:p>
            <a:fld id="{202C172D-DE7F-414E-B083-3DF674A9C677}" type="slidenum">
              <a:rPr lang="en-US" smtClean="0"/>
              <a:t>10</a:t>
            </a:fld>
            <a:endParaRPr lang="en-US"/>
          </a:p>
        </p:txBody>
      </p:sp>
    </p:spTree>
    <p:extLst>
      <p:ext uri="{BB962C8B-B14F-4D97-AF65-F5344CB8AC3E}">
        <p14:creationId xmlns:p14="http://schemas.microsoft.com/office/powerpoint/2010/main" val="2279356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30 Mins by Car paying &lt; $3333</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5">
            <a:extLst>
              <a:ext uri="{FF2B5EF4-FFF2-40B4-BE49-F238E27FC236}">
                <a16:creationId xmlns:a16="http://schemas.microsoft.com/office/drawing/2014/main" id="{00B23DDE-D695-466D-8206-2F2ADFA64695}"/>
              </a:ext>
            </a:extLst>
          </p:cNvPr>
          <p:cNvGraphicFramePr>
            <a:graphicFrameLocks noGrp="1"/>
          </p:cNvGraphicFramePr>
          <p:nvPr>
            <p:ph idx="1"/>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258FC97-EACD-4018-B48B-3D1FA13545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847" y="-4713"/>
            <a:ext cx="7568152" cy="6858000"/>
          </a:xfrm>
          <a:prstGeom prst="rect">
            <a:avLst/>
          </a:prstGeom>
        </p:spPr>
      </p:pic>
      <p:sp>
        <p:nvSpPr>
          <p:cNvPr id="3" name="Slide Number Placeholder 2">
            <a:extLst>
              <a:ext uri="{FF2B5EF4-FFF2-40B4-BE49-F238E27FC236}">
                <a16:creationId xmlns:a16="http://schemas.microsoft.com/office/drawing/2014/main" id="{646A8FB7-6037-4194-A3E5-00127EC7A8C9}"/>
              </a:ext>
            </a:extLst>
          </p:cNvPr>
          <p:cNvSpPr>
            <a:spLocks noGrp="1"/>
          </p:cNvSpPr>
          <p:nvPr>
            <p:ph type="sldNum" sz="quarter" idx="12"/>
          </p:nvPr>
        </p:nvSpPr>
        <p:spPr/>
        <p:txBody>
          <a:bodyPr/>
          <a:lstStyle/>
          <a:p>
            <a:fld id="{202C172D-DE7F-414E-B083-3DF674A9C677}" type="slidenum">
              <a:rPr lang="en-US" smtClean="0"/>
              <a:t>11</a:t>
            </a:fld>
            <a:endParaRPr lang="en-US"/>
          </a:p>
        </p:txBody>
      </p:sp>
    </p:spTree>
    <p:extLst>
      <p:ext uri="{BB962C8B-B14F-4D97-AF65-F5344CB8AC3E}">
        <p14:creationId xmlns:p14="http://schemas.microsoft.com/office/powerpoint/2010/main" val="1265436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30 Mins by Car paying &gt; $3333</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05CDC62-C07B-46A5-8804-31381F4D3AAF}"/>
              </a:ext>
            </a:extLst>
          </p:cNvPr>
          <p:cNvPicPr>
            <a:picLocks noChangeAspect="1"/>
          </p:cNvPicPr>
          <p:nvPr/>
        </p:nvPicPr>
        <p:blipFill>
          <a:blip r:embed="rId2"/>
          <a:stretch>
            <a:fillRect/>
          </a:stretch>
        </p:blipFill>
        <p:spPr>
          <a:xfrm>
            <a:off x="4708188" y="-920"/>
            <a:ext cx="7478128" cy="6858920"/>
          </a:xfrm>
          <a:prstGeom prst="rect">
            <a:avLst/>
          </a:prstGeom>
        </p:spPr>
      </p:pic>
      <p:graphicFrame>
        <p:nvGraphicFramePr>
          <p:cNvPr id="8" name="Content Placeholder 5">
            <a:extLst>
              <a:ext uri="{FF2B5EF4-FFF2-40B4-BE49-F238E27FC236}">
                <a16:creationId xmlns:a16="http://schemas.microsoft.com/office/drawing/2014/main" id="{2D2A817E-098A-404D-AF0D-3D1ACA2A50BA}"/>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06B3011-2C5C-4440-A283-5FAC784946D5}"/>
              </a:ext>
            </a:extLst>
          </p:cNvPr>
          <p:cNvSpPr>
            <a:spLocks noGrp="1"/>
          </p:cNvSpPr>
          <p:nvPr>
            <p:ph type="sldNum" sz="quarter" idx="12"/>
          </p:nvPr>
        </p:nvSpPr>
        <p:spPr/>
        <p:txBody>
          <a:bodyPr/>
          <a:lstStyle/>
          <a:p>
            <a:fld id="{202C172D-DE7F-414E-B083-3DF674A9C677}" type="slidenum">
              <a:rPr lang="en-US" smtClean="0"/>
              <a:t>12</a:t>
            </a:fld>
            <a:endParaRPr lang="en-US"/>
          </a:p>
        </p:txBody>
      </p:sp>
    </p:spTree>
    <p:extLst>
      <p:ext uri="{BB962C8B-B14F-4D97-AF65-F5344CB8AC3E}">
        <p14:creationId xmlns:p14="http://schemas.microsoft.com/office/powerpoint/2010/main" val="751550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fontScale="90000"/>
          </a:bodyPr>
          <a:lstStyle/>
          <a:p>
            <a:r>
              <a:rPr lang="en-US" sz="4000" dirty="0"/>
              <a:t>% Accessibility of Jobs within 60 Mins by Car paying &lt; $3333</a:t>
            </a:r>
          </a:p>
        </p:txBody>
      </p:sp>
      <p:pic>
        <p:nvPicPr>
          <p:cNvPr id="5" name="Picture 4">
            <a:extLst>
              <a:ext uri="{FF2B5EF4-FFF2-40B4-BE49-F238E27FC236}">
                <a16:creationId xmlns:a16="http://schemas.microsoft.com/office/drawing/2014/main" id="{62F76DA0-BD16-46CE-8357-3D3AFAF9F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120"/>
            <a:ext cx="7620000" cy="6876120"/>
          </a:xfrm>
          <a:prstGeom prst="rect">
            <a:avLst/>
          </a:prstGeom>
        </p:spPr>
      </p:pic>
      <p:graphicFrame>
        <p:nvGraphicFramePr>
          <p:cNvPr id="8" name="Content Placeholder 5">
            <a:extLst>
              <a:ext uri="{FF2B5EF4-FFF2-40B4-BE49-F238E27FC236}">
                <a16:creationId xmlns:a16="http://schemas.microsoft.com/office/drawing/2014/main" id="{41EF53CB-CF09-437B-B59D-DC964DA36526}"/>
              </a:ext>
            </a:extLst>
          </p:cNvPr>
          <p:cNvGraphicFramePr>
            <a:graphicFrameLocks noGrp="1"/>
          </p:cNvGraphicFramePr>
          <p:nvPr>
            <p:ph idx="1"/>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E464CF0-EEFC-4240-BCE2-3E2434DDBCC2}"/>
              </a:ext>
            </a:extLst>
          </p:cNvPr>
          <p:cNvSpPr>
            <a:spLocks noGrp="1"/>
          </p:cNvSpPr>
          <p:nvPr>
            <p:ph type="sldNum" sz="quarter" idx="12"/>
          </p:nvPr>
        </p:nvSpPr>
        <p:spPr/>
        <p:txBody>
          <a:bodyPr/>
          <a:lstStyle/>
          <a:p>
            <a:fld id="{202C172D-DE7F-414E-B083-3DF674A9C677}" type="slidenum">
              <a:rPr lang="en-US" smtClean="0"/>
              <a:t>13</a:t>
            </a:fld>
            <a:endParaRPr lang="en-US"/>
          </a:p>
        </p:txBody>
      </p:sp>
    </p:spTree>
    <p:extLst>
      <p:ext uri="{BB962C8B-B14F-4D97-AF65-F5344CB8AC3E}">
        <p14:creationId xmlns:p14="http://schemas.microsoft.com/office/powerpoint/2010/main" val="211505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fontScale="90000"/>
          </a:bodyPr>
          <a:lstStyle/>
          <a:p>
            <a:r>
              <a:rPr lang="en-US" sz="4000" dirty="0"/>
              <a:t>% Accessibility of Jobs within 60 Mins by Car paying &gt; $3333</a:t>
            </a:r>
          </a:p>
        </p:txBody>
      </p:sp>
      <p:pic>
        <p:nvPicPr>
          <p:cNvPr id="3" name="Picture 2">
            <a:extLst>
              <a:ext uri="{FF2B5EF4-FFF2-40B4-BE49-F238E27FC236}">
                <a16:creationId xmlns:a16="http://schemas.microsoft.com/office/drawing/2014/main" id="{915E1814-2D9C-41A8-B161-2E06EA30A763}"/>
              </a:ext>
            </a:extLst>
          </p:cNvPr>
          <p:cNvPicPr>
            <a:picLocks noChangeAspect="1"/>
          </p:cNvPicPr>
          <p:nvPr/>
        </p:nvPicPr>
        <p:blipFill>
          <a:blip r:embed="rId2"/>
          <a:stretch>
            <a:fillRect/>
          </a:stretch>
        </p:blipFill>
        <p:spPr>
          <a:xfrm>
            <a:off x="4496458" y="0"/>
            <a:ext cx="7695542" cy="6857999"/>
          </a:xfrm>
          <a:prstGeom prst="rect">
            <a:avLst/>
          </a:prstGeom>
        </p:spPr>
      </p:pic>
      <p:graphicFrame>
        <p:nvGraphicFramePr>
          <p:cNvPr id="6" name="Content Placeholder 5">
            <a:extLst>
              <a:ext uri="{FF2B5EF4-FFF2-40B4-BE49-F238E27FC236}">
                <a16:creationId xmlns:a16="http://schemas.microsoft.com/office/drawing/2014/main" id="{C163E070-01A6-467E-8483-730F95AF7237}"/>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F45444FE-8EF5-4D2E-8D72-009D26579D84}"/>
              </a:ext>
            </a:extLst>
          </p:cNvPr>
          <p:cNvSpPr>
            <a:spLocks noGrp="1"/>
          </p:cNvSpPr>
          <p:nvPr>
            <p:ph type="sldNum" sz="quarter" idx="12"/>
          </p:nvPr>
        </p:nvSpPr>
        <p:spPr/>
        <p:txBody>
          <a:bodyPr/>
          <a:lstStyle/>
          <a:p>
            <a:fld id="{202C172D-DE7F-414E-B083-3DF674A9C677}" type="slidenum">
              <a:rPr lang="en-US" smtClean="0"/>
              <a:t>14</a:t>
            </a:fld>
            <a:endParaRPr lang="en-US"/>
          </a:p>
        </p:txBody>
      </p:sp>
    </p:spTree>
    <p:extLst>
      <p:ext uri="{BB962C8B-B14F-4D97-AF65-F5344CB8AC3E}">
        <p14:creationId xmlns:p14="http://schemas.microsoft.com/office/powerpoint/2010/main" val="138376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CB4090AE-2658-40B8-AA5A-4F7ABC2D3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7DB9D2-3F69-45D8-8D78-46B02C20B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Accessibility to Jobs via Car Insights</a:t>
            </a:r>
          </a:p>
        </p:txBody>
      </p:sp>
      <p:sp>
        <p:nvSpPr>
          <p:cNvPr id="68" name="Rectangle 67">
            <a:extLst>
              <a:ext uri="{FF2B5EF4-FFF2-40B4-BE49-F238E27FC236}">
                <a16:creationId xmlns:a16="http://schemas.microsoft.com/office/drawing/2014/main" id="{B94B65B7-81C5-4EDF-A98F-E692B46BB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able 4">
            <a:extLst>
              <a:ext uri="{FF2B5EF4-FFF2-40B4-BE49-F238E27FC236}">
                <a16:creationId xmlns:a16="http://schemas.microsoft.com/office/drawing/2014/main" id="{70C2A3AC-F6FD-44FF-B7B9-856AC4A00865}"/>
              </a:ext>
            </a:extLst>
          </p:cNvPr>
          <p:cNvGraphicFramePr>
            <a:graphicFrameLocks noGrp="1"/>
          </p:cNvGraphicFramePr>
          <p:nvPr>
            <p:extLst>
              <p:ext uri="{D42A27DB-BD31-4B8C-83A1-F6EECF244321}">
                <p14:modId xmlns:p14="http://schemas.microsoft.com/office/powerpoint/2010/main" val="3593853278"/>
              </p:ext>
            </p:extLst>
          </p:nvPr>
        </p:nvGraphicFramePr>
        <p:xfrm>
          <a:off x="4742017" y="1530178"/>
          <a:ext cx="6798084" cy="3797645"/>
        </p:xfrm>
        <a:graphic>
          <a:graphicData uri="http://schemas.openxmlformats.org/drawingml/2006/table">
            <a:tbl>
              <a:tblPr firstRow="1" bandRow="1">
                <a:noFill/>
                <a:tableStyleId>{9D7B26C5-4107-4FEC-AEDC-1716B250A1EF}</a:tableStyleId>
              </a:tblPr>
              <a:tblGrid>
                <a:gridCol w="1469979">
                  <a:extLst>
                    <a:ext uri="{9D8B030D-6E8A-4147-A177-3AD203B41FA5}">
                      <a16:colId xmlns:a16="http://schemas.microsoft.com/office/drawing/2014/main" val="1144739556"/>
                    </a:ext>
                  </a:extLst>
                </a:gridCol>
                <a:gridCol w="1602451">
                  <a:extLst>
                    <a:ext uri="{9D8B030D-6E8A-4147-A177-3AD203B41FA5}">
                      <a16:colId xmlns:a16="http://schemas.microsoft.com/office/drawing/2014/main" val="95876098"/>
                    </a:ext>
                  </a:extLst>
                </a:gridCol>
                <a:gridCol w="1862827">
                  <a:extLst>
                    <a:ext uri="{9D8B030D-6E8A-4147-A177-3AD203B41FA5}">
                      <a16:colId xmlns:a16="http://schemas.microsoft.com/office/drawing/2014/main" val="3348729174"/>
                    </a:ext>
                  </a:extLst>
                </a:gridCol>
                <a:gridCol w="1862827">
                  <a:extLst>
                    <a:ext uri="{9D8B030D-6E8A-4147-A177-3AD203B41FA5}">
                      <a16:colId xmlns:a16="http://schemas.microsoft.com/office/drawing/2014/main" val="291215774"/>
                    </a:ext>
                  </a:extLst>
                </a:gridCol>
              </a:tblGrid>
              <a:tr h="1499763">
                <a:tc>
                  <a:txBody>
                    <a:bodyPr/>
                    <a:lstStyle/>
                    <a:p>
                      <a:r>
                        <a:rPr lang="en-US" sz="2300" b="1" dirty="0">
                          <a:solidFill>
                            <a:srgbClr val="FFFFFF"/>
                          </a:solidFill>
                        </a:rPr>
                        <a:t>Mode</a:t>
                      </a:r>
                    </a:p>
                  </a:txBody>
                  <a:tcPr marL="328895" marR="197337" marT="197337" marB="19733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300" b="1">
                          <a:solidFill>
                            <a:srgbClr val="FFFFFF"/>
                          </a:solidFill>
                        </a:rPr>
                        <a:t>Within</a:t>
                      </a:r>
                    </a:p>
                  </a:txBody>
                  <a:tcPr marL="328895" marR="197337" marT="197337" marB="19733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300" b="1">
                          <a:solidFill>
                            <a:srgbClr val="FFFFFF"/>
                          </a:solidFill>
                        </a:rPr>
                        <a:t>&gt;90% Access to job</a:t>
                      </a:r>
                    </a:p>
                  </a:txBody>
                  <a:tcPr marL="328895" marR="197337" marT="197337" marB="19733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300" b="1">
                          <a:solidFill>
                            <a:srgbClr val="FFFFFF"/>
                          </a:solidFill>
                        </a:rPr>
                        <a:t>&gt;75% Access to job</a:t>
                      </a:r>
                    </a:p>
                  </a:txBody>
                  <a:tcPr marL="328895" marR="197337" marT="197337" marB="19733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70184800"/>
                  </a:ext>
                </a:extLst>
              </a:tr>
              <a:tr h="1148941">
                <a:tc>
                  <a:txBody>
                    <a:bodyPr/>
                    <a:lstStyle/>
                    <a:p>
                      <a:r>
                        <a:rPr lang="en-US" sz="2300">
                          <a:solidFill>
                            <a:schemeClr val="tx1">
                              <a:lumMod val="85000"/>
                              <a:lumOff val="15000"/>
                            </a:schemeClr>
                          </a:solidFill>
                        </a:rPr>
                        <a:t>Car</a:t>
                      </a:r>
                    </a:p>
                  </a:txBody>
                  <a:tcPr marL="328895" marR="197337" marT="197337" marB="19733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300">
                          <a:solidFill>
                            <a:schemeClr val="tx1">
                              <a:lumMod val="85000"/>
                              <a:lumOff val="15000"/>
                            </a:schemeClr>
                          </a:solidFill>
                        </a:rPr>
                        <a:t>30 mins</a:t>
                      </a:r>
                    </a:p>
                  </a:txBody>
                  <a:tcPr marL="328895" marR="197337" marT="197337" marB="19733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300">
                          <a:solidFill>
                            <a:schemeClr val="tx1">
                              <a:lumMod val="85000"/>
                              <a:lumOff val="15000"/>
                            </a:schemeClr>
                          </a:solidFill>
                        </a:rPr>
                        <a:t>3.6% of the CBGs</a:t>
                      </a:r>
                    </a:p>
                  </a:txBody>
                  <a:tcPr marL="328895" marR="197337" marT="197337" marB="19733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300">
                          <a:solidFill>
                            <a:schemeClr val="tx1">
                              <a:lumMod val="85000"/>
                              <a:lumOff val="15000"/>
                            </a:schemeClr>
                          </a:solidFill>
                        </a:rPr>
                        <a:t>43.92% of the CBGs</a:t>
                      </a:r>
                    </a:p>
                  </a:txBody>
                  <a:tcPr marL="328895" marR="197337" marT="197337" marB="19733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879231664"/>
                  </a:ext>
                </a:extLst>
              </a:tr>
              <a:tr h="1148941">
                <a:tc>
                  <a:txBody>
                    <a:bodyPr/>
                    <a:lstStyle/>
                    <a:p>
                      <a:r>
                        <a:rPr lang="en-US" sz="2300">
                          <a:solidFill>
                            <a:schemeClr val="tx1">
                              <a:lumMod val="85000"/>
                              <a:lumOff val="15000"/>
                            </a:schemeClr>
                          </a:solidFill>
                        </a:rPr>
                        <a:t>Car</a:t>
                      </a:r>
                    </a:p>
                  </a:txBody>
                  <a:tcPr marL="328895" marR="197337" marT="197337" marB="197337">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2300">
                          <a:solidFill>
                            <a:schemeClr val="tx1">
                              <a:lumMod val="85000"/>
                              <a:lumOff val="15000"/>
                            </a:schemeClr>
                          </a:solidFill>
                        </a:rPr>
                        <a:t>60 mins</a:t>
                      </a:r>
                    </a:p>
                  </a:txBody>
                  <a:tcPr marL="328895" marR="197337" marT="197337" marB="19733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2300">
                          <a:solidFill>
                            <a:schemeClr val="tx1">
                              <a:lumMod val="85000"/>
                              <a:lumOff val="15000"/>
                            </a:schemeClr>
                          </a:solidFill>
                        </a:rPr>
                        <a:t>99.1% of the CBGS</a:t>
                      </a:r>
                    </a:p>
                  </a:txBody>
                  <a:tcPr marL="328895" marR="197337" marT="197337" marB="19733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2300" dirty="0">
                          <a:solidFill>
                            <a:schemeClr val="tx1">
                              <a:lumMod val="85000"/>
                              <a:lumOff val="15000"/>
                            </a:schemeClr>
                          </a:solidFill>
                        </a:rPr>
                        <a:t>99.5% of the CBGs</a:t>
                      </a:r>
                    </a:p>
                  </a:txBody>
                  <a:tcPr marL="328895" marR="197337" marT="197337" marB="197337">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734046915"/>
                  </a:ext>
                </a:extLst>
              </a:tr>
            </a:tbl>
          </a:graphicData>
        </a:graphic>
      </p:graphicFrame>
      <p:sp>
        <p:nvSpPr>
          <p:cNvPr id="4" name="Slide Number Placeholder 3">
            <a:extLst>
              <a:ext uri="{FF2B5EF4-FFF2-40B4-BE49-F238E27FC236}">
                <a16:creationId xmlns:a16="http://schemas.microsoft.com/office/drawing/2014/main" id="{1D2F1AEA-D88B-4206-80A2-05A0F4726911}"/>
              </a:ext>
            </a:extLst>
          </p:cNvPr>
          <p:cNvSpPr>
            <a:spLocks noGrp="1"/>
          </p:cNvSpPr>
          <p:nvPr>
            <p:ph type="sldNum" sz="quarter" idx="12"/>
          </p:nvPr>
        </p:nvSpPr>
        <p:spPr/>
        <p:txBody>
          <a:bodyPr/>
          <a:lstStyle/>
          <a:p>
            <a:fld id="{202C172D-DE7F-414E-B083-3DF674A9C677}" type="slidenum">
              <a:rPr lang="en-US" smtClean="0"/>
              <a:t>15</a:t>
            </a:fld>
            <a:endParaRPr lang="en-US"/>
          </a:p>
        </p:txBody>
      </p:sp>
    </p:spTree>
    <p:extLst>
      <p:ext uri="{BB962C8B-B14F-4D97-AF65-F5344CB8AC3E}">
        <p14:creationId xmlns:p14="http://schemas.microsoft.com/office/powerpoint/2010/main" val="26240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CB4090AE-2658-40B8-AA5A-4F7ABC2D3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07DB9D2-3F69-45D8-8D78-46B02C20B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Access to CBG with highest number of jobs</a:t>
            </a:r>
          </a:p>
        </p:txBody>
      </p:sp>
      <p:sp>
        <p:nvSpPr>
          <p:cNvPr id="68" name="Rectangle 67">
            <a:extLst>
              <a:ext uri="{FF2B5EF4-FFF2-40B4-BE49-F238E27FC236}">
                <a16:creationId xmlns:a16="http://schemas.microsoft.com/office/drawing/2014/main" id="{B94B65B7-81C5-4EDF-A98F-E692B46BB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 picture containing text, map&#10;&#10;Description generated with very high confidence">
            <a:extLst>
              <a:ext uri="{FF2B5EF4-FFF2-40B4-BE49-F238E27FC236}">
                <a16:creationId xmlns:a16="http://schemas.microsoft.com/office/drawing/2014/main" id="{37EDBE21-A803-41C7-89D5-0BD9E4DE5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079" y="-9409"/>
            <a:ext cx="8108872" cy="6867409"/>
          </a:xfrm>
          <a:prstGeom prst="rect">
            <a:avLst/>
          </a:prstGeom>
        </p:spPr>
      </p:pic>
      <p:graphicFrame>
        <p:nvGraphicFramePr>
          <p:cNvPr id="11" name="Diagram 10">
            <a:extLst>
              <a:ext uri="{FF2B5EF4-FFF2-40B4-BE49-F238E27FC236}">
                <a16:creationId xmlns:a16="http://schemas.microsoft.com/office/drawing/2014/main" id="{E0864130-3DAE-4FA3-88AB-027964D23A47}"/>
              </a:ext>
            </a:extLst>
          </p:cNvPr>
          <p:cNvGraphicFramePr/>
          <p:nvPr>
            <p:extLst>
              <p:ext uri="{D42A27DB-BD31-4B8C-83A1-F6EECF244321}">
                <p14:modId xmlns:p14="http://schemas.microsoft.com/office/powerpoint/2010/main" val="1064802930"/>
              </p:ext>
            </p:extLst>
          </p:nvPr>
        </p:nvGraphicFramePr>
        <p:xfrm>
          <a:off x="370577" y="2773021"/>
          <a:ext cx="3438066" cy="1630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9">
            <a:extLst>
              <a:ext uri="{FF2B5EF4-FFF2-40B4-BE49-F238E27FC236}">
                <a16:creationId xmlns:a16="http://schemas.microsoft.com/office/drawing/2014/main" id="{E99FB248-CBCD-4DCB-B5FA-6288C3842719}"/>
              </a:ext>
            </a:extLst>
          </p:cNvPr>
          <p:cNvGraphicFramePr>
            <a:graphicFrameLocks noGrp="1"/>
          </p:cNvGraphicFramePr>
          <p:nvPr>
            <p:extLst>
              <p:ext uri="{D42A27DB-BD31-4B8C-83A1-F6EECF244321}">
                <p14:modId xmlns:p14="http://schemas.microsoft.com/office/powerpoint/2010/main" val="2510435574"/>
              </p:ext>
            </p:extLst>
          </p:nvPr>
        </p:nvGraphicFramePr>
        <p:xfrm>
          <a:off x="4393096" y="4899991"/>
          <a:ext cx="7640982" cy="1881882"/>
        </p:xfrm>
        <a:graphic>
          <a:graphicData uri="http://schemas.openxmlformats.org/drawingml/2006/table">
            <a:tbl>
              <a:tblPr firstRow="1" bandRow="1">
                <a:tableStyleId>{21E4AEA4-8DFA-4A89-87EB-49C32662AFE0}</a:tableStyleId>
              </a:tblPr>
              <a:tblGrid>
                <a:gridCol w="2546994">
                  <a:extLst>
                    <a:ext uri="{9D8B030D-6E8A-4147-A177-3AD203B41FA5}">
                      <a16:colId xmlns:a16="http://schemas.microsoft.com/office/drawing/2014/main" val="3911805818"/>
                    </a:ext>
                  </a:extLst>
                </a:gridCol>
                <a:gridCol w="2546994">
                  <a:extLst>
                    <a:ext uri="{9D8B030D-6E8A-4147-A177-3AD203B41FA5}">
                      <a16:colId xmlns:a16="http://schemas.microsoft.com/office/drawing/2014/main" val="2747716553"/>
                    </a:ext>
                  </a:extLst>
                </a:gridCol>
                <a:gridCol w="2546994">
                  <a:extLst>
                    <a:ext uri="{9D8B030D-6E8A-4147-A177-3AD203B41FA5}">
                      <a16:colId xmlns:a16="http://schemas.microsoft.com/office/drawing/2014/main" val="3836965134"/>
                    </a:ext>
                  </a:extLst>
                </a:gridCol>
              </a:tblGrid>
              <a:tr h="627294">
                <a:tc>
                  <a:txBody>
                    <a:bodyPr/>
                    <a:lstStyle/>
                    <a:p>
                      <a:pPr algn="ctr"/>
                      <a:r>
                        <a:rPr lang="en-US" sz="2400" dirty="0"/>
                        <a:t>% Access for CBG</a:t>
                      </a:r>
                    </a:p>
                  </a:txBody>
                  <a:tcPr anchor="ctr"/>
                </a:tc>
                <a:tc>
                  <a:txBody>
                    <a:bodyPr/>
                    <a:lstStyle/>
                    <a:p>
                      <a:pPr algn="ctr"/>
                      <a:r>
                        <a:rPr lang="en-US" sz="2400" dirty="0"/>
                        <a:t>Within 30 mins</a:t>
                      </a:r>
                    </a:p>
                  </a:txBody>
                  <a:tcPr anchor="ctr"/>
                </a:tc>
                <a:tc>
                  <a:txBody>
                    <a:bodyPr/>
                    <a:lstStyle/>
                    <a:p>
                      <a:pPr algn="ctr"/>
                      <a:r>
                        <a:rPr lang="en-US" sz="2400" dirty="0"/>
                        <a:t>Within 60 mins</a:t>
                      </a:r>
                    </a:p>
                  </a:txBody>
                  <a:tcPr anchor="ctr"/>
                </a:tc>
                <a:extLst>
                  <a:ext uri="{0D108BD9-81ED-4DB2-BD59-A6C34878D82A}">
                    <a16:rowId xmlns:a16="http://schemas.microsoft.com/office/drawing/2014/main" val="1605447365"/>
                  </a:ext>
                </a:extLst>
              </a:tr>
              <a:tr h="627294">
                <a:tc>
                  <a:txBody>
                    <a:bodyPr/>
                    <a:lstStyle/>
                    <a:p>
                      <a:pPr algn="ctr"/>
                      <a:r>
                        <a:rPr lang="en-US" sz="2400" dirty="0"/>
                        <a:t>By Car</a:t>
                      </a:r>
                    </a:p>
                  </a:txBody>
                  <a:tcPr anchor="ctr"/>
                </a:tc>
                <a:tc>
                  <a:txBody>
                    <a:bodyPr/>
                    <a:lstStyle/>
                    <a:p>
                      <a:pPr algn="ctr"/>
                      <a:r>
                        <a:rPr lang="en-US" sz="2400" dirty="0"/>
                        <a:t>90.7%</a:t>
                      </a:r>
                    </a:p>
                  </a:txBody>
                  <a:tcPr anchor="ctr"/>
                </a:tc>
                <a:tc>
                  <a:txBody>
                    <a:bodyPr/>
                    <a:lstStyle/>
                    <a:p>
                      <a:pPr algn="ctr"/>
                      <a:r>
                        <a:rPr lang="en-US" sz="2400" dirty="0"/>
                        <a:t>99.2%</a:t>
                      </a:r>
                    </a:p>
                  </a:txBody>
                  <a:tcPr anchor="ctr"/>
                </a:tc>
                <a:extLst>
                  <a:ext uri="{0D108BD9-81ED-4DB2-BD59-A6C34878D82A}">
                    <a16:rowId xmlns:a16="http://schemas.microsoft.com/office/drawing/2014/main" val="320865627"/>
                  </a:ext>
                </a:extLst>
              </a:tr>
              <a:tr h="627294">
                <a:tc>
                  <a:txBody>
                    <a:bodyPr/>
                    <a:lstStyle/>
                    <a:p>
                      <a:pPr algn="ctr"/>
                      <a:r>
                        <a:rPr lang="en-US" sz="2400" dirty="0"/>
                        <a:t>By Transit</a:t>
                      </a:r>
                    </a:p>
                  </a:txBody>
                  <a:tcPr anchor="ctr"/>
                </a:tc>
                <a:tc>
                  <a:txBody>
                    <a:bodyPr/>
                    <a:lstStyle/>
                    <a:p>
                      <a:pPr algn="ctr"/>
                      <a:r>
                        <a:rPr lang="en-US" sz="2400" dirty="0"/>
                        <a:t>0.6%</a:t>
                      </a:r>
                    </a:p>
                  </a:txBody>
                  <a:tcPr anchor="ctr"/>
                </a:tc>
                <a:tc>
                  <a:txBody>
                    <a:bodyPr/>
                    <a:lstStyle/>
                    <a:p>
                      <a:pPr algn="ctr"/>
                      <a:r>
                        <a:rPr lang="en-US" sz="2400" dirty="0"/>
                        <a:t>20%</a:t>
                      </a:r>
                    </a:p>
                  </a:txBody>
                  <a:tcPr anchor="ctr"/>
                </a:tc>
                <a:extLst>
                  <a:ext uri="{0D108BD9-81ED-4DB2-BD59-A6C34878D82A}">
                    <a16:rowId xmlns:a16="http://schemas.microsoft.com/office/drawing/2014/main" val="1404412400"/>
                  </a:ext>
                </a:extLst>
              </a:tr>
            </a:tbl>
          </a:graphicData>
        </a:graphic>
      </p:graphicFrame>
      <p:graphicFrame>
        <p:nvGraphicFramePr>
          <p:cNvPr id="13" name="Table 12">
            <a:extLst>
              <a:ext uri="{FF2B5EF4-FFF2-40B4-BE49-F238E27FC236}">
                <a16:creationId xmlns:a16="http://schemas.microsoft.com/office/drawing/2014/main" id="{C2F86FC4-6555-4795-B7E4-CBD590D0C1EF}"/>
              </a:ext>
            </a:extLst>
          </p:cNvPr>
          <p:cNvGraphicFramePr>
            <a:graphicFrameLocks noGrp="1"/>
          </p:cNvGraphicFramePr>
          <p:nvPr>
            <p:extLst>
              <p:ext uri="{D42A27DB-BD31-4B8C-83A1-F6EECF244321}">
                <p14:modId xmlns:p14="http://schemas.microsoft.com/office/powerpoint/2010/main" val="3136107083"/>
              </p:ext>
            </p:extLst>
          </p:nvPr>
        </p:nvGraphicFramePr>
        <p:xfrm>
          <a:off x="54705" y="5232032"/>
          <a:ext cx="3758140" cy="1109133"/>
        </p:xfrm>
        <a:graphic>
          <a:graphicData uri="http://schemas.openxmlformats.org/drawingml/2006/table">
            <a:tbl>
              <a:tblPr firstRow="1" bandRow="1">
                <a:tableStyleId>{21E4AEA4-8DFA-4A89-87EB-49C32662AFE0}</a:tableStyleId>
              </a:tblPr>
              <a:tblGrid>
                <a:gridCol w="1879070">
                  <a:extLst>
                    <a:ext uri="{9D8B030D-6E8A-4147-A177-3AD203B41FA5}">
                      <a16:colId xmlns:a16="http://schemas.microsoft.com/office/drawing/2014/main" val="2349955871"/>
                    </a:ext>
                  </a:extLst>
                </a:gridCol>
                <a:gridCol w="1879070">
                  <a:extLst>
                    <a:ext uri="{9D8B030D-6E8A-4147-A177-3AD203B41FA5}">
                      <a16:colId xmlns:a16="http://schemas.microsoft.com/office/drawing/2014/main" val="3161041998"/>
                    </a:ext>
                  </a:extLst>
                </a:gridCol>
              </a:tblGrid>
              <a:tr h="369711">
                <a:tc>
                  <a:txBody>
                    <a:bodyPr/>
                    <a:lstStyle/>
                    <a:p>
                      <a:r>
                        <a:rPr lang="en-US" dirty="0"/>
                        <a:t>By Transit within</a:t>
                      </a:r>
                    </a:p>
                  </a:txBody>
                  <a:tcPr/>
                </a:tc>
                <a:tc>
                  <a:txBody>
                    <a:bodyPr/>
                    <a:lstStyle/>
                    <a:p>
                      <a:r>
                        <a:rPr lang="en-US" dirty="0"/>
                        <a:t>Avg. waiting time</a:t>
                      </a:r>
                    </a:p>
                  </a:txBody>
                  <a:tcPr/>
                </a:tc>
                <a:extLst>
                  <a:ext uri="{0D108BD9-81ED-4DB2-BD59-A6C34878D82A}">
                    <a16:rowId xmlns:a16="http://schemas.microsoft.com/office/drawing/2014/main" val="790592380"/>
                  </a:ext>
                </a:extLst>
              </a:tr>
              <a:tr h="369711">
                <a:tc>
                  <a:txBody>
                    <a:bodyPr/>
                    <a:lstStyle/>
                    <a:p>
                      <a:r>
                        <a:rPr lang="en-US" dirty="0"/>
                        <a:t>30 min</a:t>
                      </a:r>
                    </a:p>
                  </a:txBody>
                  <a:tcPr/>
                </a:tc>
                <a:tc>
                  <a:txBody>
                    <a:bodyPr/>
                    <a:lstStyle/>
                    <a:p>
                      <a:r>
                        <a:rPr lang="en-US" dirty="0"/>
                        <a:t>0.025</a:t>
                      </a:r>
                    </a:p>
                  </a:txBody>
                  <a:tcPr/>
                </a:tc>
                <a:extLst>
                  <a:ext uri="{0D108BD9-81ED-4DB2-BD59-A6C34878D82A}">
                    <a16:rowId xmlns:a16="http://schemas.microsoft.com/office/drawing/2014/main" val="3715411887"/>
                  </a:ext>
                </a:extLst>
              </a:tr>
              <a:tr h="369711">
                <a:tc>
                  <a:txBody>
                    <a:bodyPr/>
                    <a:lstStyle/>
                    <a:p>
                      <a:r>
                        <a:rPr lang="en-US" dirty="0"/>
                        <a:t>60 min</a:t>
                      </a:r>
                    </a:p>
                  </a:txBody>
                  <a:tcPr/>
                </a:tc>
                <a:tc>
                  <a:txBody>
                    <a:bodyPr/>
                    <a:lstStyle/>
                    <a:p>
                      <a:r>
                        <a:rPr lang="en-US" dirty="0"/>
                        <a:t>13.12</a:t>
                      </a:r>
                    </a:p>
                  </a:txBody>
                  <a:tcPr/>
                </a:tc>
                <a:extLst>
                  <a:ext uri="{0D108BD9-81ED-4DB2-BD59-A6C34878D82A}">
                    <a16:rowId xmlns:a16="http://schemas.microsoft.com/office/drawing/2014/main" val="3170099349"/>
                  </a:ext>
                </a:extLst>
              </a:tr>
            </a:tbl>
          </a:graphicData>
        </a:graphic>
      </p:graphicFrame>
      <p:sp>
        <p:nvSpPr>
          <p:cNvPr id="3" name="Slide Number Placeholder 2">
            <a:extLst>
              <a:ext uri="{FF2B5EF4-FFF2-40B4-BE49-F238E27FC236}">
                <a16:creationId xmlns:a16="http://schemas.microsoft.com/office/drawing/2014/main" id="{BC746B66-9C66-4F79-AFFF-39C2E9E41446}"/>
              </a:ext>
            </a:extLst>
          </p:cNvPr>
          <p:cNvSpPr>
            <a:spLocks noGrp="1"/>
          </p:cNvSpPr>
          <p:nvPr>
            <p:ph type="sldNum" sz="quarter" idx="12"/>
          </p:nvPr>
        </p:nvSpPr>
        <p:spPr/>
        <p:txBody>
          <a:bodyPr/>
          <a:lstStyle/>
          <a:p>
            <a:fld id="{202C172D-DE7F-414E-B083-3DF674A9C677}" type="slidenum">
              <a:rPr lang="en-US" smtClean="0"/>
              <a:t>16</a:t>
            </a:fld>
            <a:endParaRPr lang="en-US"/>
          </a:p>
        </p:txBody>
      </p:sp>
    </p:spTree>
    <p:extLst>
      <p:ext uri="{BB962C8B-B14F-4D97-AF65-F5344CB8AC3E}">
        <p14:creationId xmlns:p14="http://schemas.microsoft.com/office/powerpoint/2010/main" val="2330091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3200" dirty="0"/>
              <a:t>Recommendations</a:t>
            </a:r>
            <a:endParaRPr lang="en-US" sz="4400" dirty="0"/>
          </a:p>
        </p:txBody>
      </p:sp>
      <p:cxnSp>
        <p:nvCxnSpPr>
          <p:cNvPr id="43" name="Straight Connector 42">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marL="0" indent="0">
              <a:buNone/>
            </a:pPr>
            <a:r>
              <a:rPr lang="en-US" sz="1800" dirty="0"/>
              <a:t> </a:t>
            </a:r>
          </a:p>
          <a:p>
            <a:pPr>
              <a:buFont typeface="Wingdings" panose="05000000000000000000" pitchFamily="2" charset="2"/>
              <a:buChar char="v"/>
            </a:pPr>
            <a:r>
              <a:rPr lang="en-US" sz="1800" dirty="0"/>
              <a:t> </a:t>
            </a:r>
            <a:r>
              <a:rPr lang="en-US" sz="2800" dirty="0"/>
              <a:t>Subsidized Ride-share solutions </a:t>
            </a:r>
          </a:p>
          <a:p>
            <a:pPr>
              <a:buFont typeface="Wingdings" panose="05000000000000000000" pitchFamily="2" charset="2"/>
              <a:buChar char="v"/>
            </a:pPr>
            <a:r>
              <a:rPr lang="en-US" sz="2800" dirty="0"/>
              <a:t> E-Scooters – DART tie up with companies like BIRD, LIME </a:t>
            </a:r>
          </a:p>
          <a:p>
            <a:pPr>
              <a:buFont typeface="Wingdings" panose="05000000000000000000" pitchFamily="2" charset="2"/>
              <a:buChar char="v"/>
            </a:pPr>
            <a:r>
              <a:rPr lang="en-US" sz="2800" dirty="0"/>
              <a:t> Increase DART buses frequency, express/shuttle services during peak times to job districts </a:t>
            </a:r>
          </a:p>
          <a:p>
            <a:pPr marL="0" indent="0">
              <a:buNone/>
            </a:pPr>
            <a:endParaRPr lang="en-US" sz="1800" dirty="0"/>
          </a:p>
        </p:txBody>
      </p:sp>
      <p:sp>
        <p:nvSpPr>
          <p:cNvPr id="4" name="Slide Number Placeholder 3">
            <a:extLst>
              <a:ext uri="{FF2B5EF4-FFF2-40B4-BE49-F238E27FC236}">
                <a16:creationId xmlns:a16="http://schemas.microsoft.com/office/drawing/2014/main" id="{8E53D1BF-51B8-4EA7-8F28-12D0EAB14754}"/>
              </a:ext>
            </a:extLst>
          </p:cNvPr>
          <p:cNvSpPr>
            <a:spLocks noGrp="1"/>
          </p:cNvSpPr>
          <p:nvPr>
            <p:ph type="sldNum" sz="quarter" idx="12"/>
          </p:nvPr>
        </p:nvSpPr>
        <p:spPr/>
        <p:txBody>
          <a:bodyPr/>
          <a:lstStyle/>
          <a:p>
            <a:fld id="{202C172D-DE7F-414E-B083-3DF674A9C677}" type="slidenum">
              <a:rPr lang="en-US" smtClean="0"/>
              <a:t>17</a:t>
            </a:fld>
            <a:endParaRPr lang="en-US"/>
          </a:p>
        </p:txBody>
      </p:sp>
    </p:spTree>
    <p:extLst>
      <p:ext uri="{BB962C8B-B14F-4D97-AF65-F5344CB8AC3E}">
        <p14:creationId xmlns:p14="http://schemas.microsoft.com/office/powerpoint/2010/main" val="372397561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1C92-BC5E-409C-9DC3-2C65F3B0F750}"/>
              </a:ext>
            </a:extLst>
          </p:cNvPr>
          <p:cNvSpPr>
            <a:spLocks noGrp="1"/>
          </p:cNvSpPr>
          <p:nvPr>
            <p:ph type="title"/>
          </p:nvPr>
        </p:nvSpPr>
        <p:spPr/>
        <p:txBody>
          <a:bodyPr/>
          <a:lstStyle/>
          <a:p>
            <a:r>
              <a:rPr lang="en-US" dirty="0"/>
              <a:t>Methodology</a:t>
            </a:r>
          </a:p>
        </p:txBody>
      </p:sp>
      <p:graphicFrame>
        <p:nvGraphicFramePr>
          <p:cNvPr id="4" name="Content Placeholder 3">
            <a:extLst>
              <a:ext uri="{FF2B5EF4-FFF2-40B4-BE49-F238E27FC236}">
                <a16:creationId xmlns:a16="http://schemas.microsoft.com/office/drawing/2014/main" id="{3AD07323-49E3-4F8D-82A8-C45F31AC359A}"/>
              </a:ext>
            </a:extLst>
          </p:cNvPr>
          <p:cNvGraphicFramePr>
            <a:graphicFrameLocks noGrp="1"/>
          </p:cNvGraphicFramePr>
          <p:nvPr>
            <p:ph idx="1"/>
            <p:extLst>
              <p:ext uri="{D42A27DB-BD31-4B8C-83A1-F6EECF244321}">
                <p14:modId xmlns:p14="http://schemas.microsoft.com/office/powerpoint/2010/main" val="1212272185"/>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69D76D2-27EF-4D51-858C-1262FAB11EE5}"/>
              </a:ext>
            </a:extLst>
          </p:cNvPr>
          <p:cNvSpPr>
            <a:spLocks noGrp="1"/>
          </p:cNvSpPr>
          <p:nvPr>
            <p:ph type="sldNum" sz="quarter" idx="12"/>
          </p:nvPr>
        </p:nvSpPr>
        <p:spPr/>
        <p:txBody>
          <a:bodyPr/>
          <a:lstStyle/>
          <a:p>
            <a:fld id="{202C172D-DE7F-414E-B083-3DF674A9C677}" type="slidenum">
              <a:rPr lang="en-US" smtClean="0"/>
              <a:t>18</a:t>
            </a:fld>
            <a:endParaRPr lang="en-US"/>
          </a:p>
        </p:txBody>
      </p:sp>
    </p:spTree>
    <p:extLst>
      <p:ext uri="{BB962C8B-B14F-4D97-AF65-F5344CB8AC3E}">
        <p14:creationId xmlns:p14="http://schemas.microsoft.com/office/powerpoint/2010/main" val="1186898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E98E-0EE0-416B-8879-8897651D1C43}"/>
              </a:ext>
            </a:extLst>
          </p:cNvPr>
          <p:cNvSpPr>
            <a:spLocks noGrp="1"/>
          </p:cNvSpPr>
          <p:nvPr>
            <p:ph type="title"/>
          </p:nvPr>
        </p:nvSpPr>
        <p:spPr>
          <a:xfrm>
            <a:off x="649288" y="366116"/>
            <a:ext cx="10058400" cy="1450757"/>
          </a:xfrm>
        </p:spPr>
        <p:txBody>
          <a:bodyPr/>
          <a:lstStyle/>
          <a:p>
            <a:r>
              <a:rPr lang="en-US" sz="4000" dirty="0"/>
              <a:t>Population</a:t>
            </a:r>
            <a:endParaRPr lang="en-US" dirty="0"/>
          </a:p>
        </p:txBody>
      </p:sp>
      <p:graphicFrame>
        <p:nvGraphicFramePr>
          <p:cNvPr id="10" name="Content Placeholder 5">
            <a:extLst>
              <a:ext uri="{FF2B5EF4-FFF2-40B4-BE49-F238E27FC236}">
                <a16:creationId xmlns:a16="http://schemas.microsoft.com/office/drawing/2014/main" id="{17E2F0B9-01EC-4599-9F80-4B8782B92507}"/>
              </a:ext>
            </a:extLst>
          </p:cNvPr>
          <p:cNvGraphicFramePr>
            <a:graphicFrameLocks/>
          </p:cNvGraphicFramePr>
          <p:nvPr>
            <p:extLst>
              <p:ext uri="{D42A27DB-BD31-4B8C-83A1-F6EECF244321}">
                <p14:modId xmlns:p14="http://schemas.microsoft.com/office/powerpoint/2010/main" val="2176903103"/>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descr="A picture containing text, map&#10;&#10;Description generated with very high confidence">
            <a:extLst>
              <a:ext uri="{FF2B5EF4-FFF2-40B4-BE49-F238E27FC236}">
                <a16:creationId xmlns:a16="http://schemas.microsoft.com/office/drawing/2014/main" id="{E2B36E61-9D70-482A-8D95-5EE49506B0D7}"/>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2093" r="1911"/>
          <a:stretch/>
        </p:blipFill>
        <p:spPr>
          <a:xfrm>
            <a:off x="4369903" y="0"/>
            <a:ext cx="7822097" cy="6858000"/>
          </a:xfrm>
        </p:spPr>
      </p:pic>
      <p:sp>
        <p:nvSpPr>
          <p:cNvPr id="3" name="Slide Number Placeholder 2">
            <a:extLst>
              <a:ext uri="{FF2B5EF4-FFF2-40B4-BE49-F238E27FC236}">
                <a16:creationId xmlns:a16="http://schemas.microsoft.com/office/drawing/2014/main" id="{D14AB9D1-5EE5-4495-B518-DE29AB9AEBC5}"/>
              </a:ext>
            </a:extLst>
          </p:cNvPr>
          <p:cNvSpPr>
            <a:spLocks noGrp="1"/>
          </p:cNvSpPr>
          <p:nvPr>
            <p:ph type="sldNum" sz="quarter" idx="12"/>
          </p:nvPr>
        </p:nvSpPr>
        <p:spPr/>
        <p:txBody>
          <a:bodyPr/>
          <a:lstStyle/>
          <a:p>
            <a:fld id="{202C172D-DE7F-414E-B083-3DF674A9C677}" type="slidenum">
              <a:rPr lang="en-US" smtClean="0"/>
              <a:t>19</a:t>
            </a:fld>
            <a:endParaRPr lang="en-US"/>
          </a:p>
        </p:txBody>
      </p:sp>
    </p:spTree>
    <p:extLst>
      <p:ext uri="{BB962C8B-B14F-4D97-AF65-F5344CB8AC3E}">
        <p14:creationId xmlns:p14="http://schemas.microsoft.com/office/powerpoint/2010/main" val="352961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91283C-869E-47FB-AB71-5683215FB673}"/>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DA14B3F-84CB-461C-86B3-AC320F786BE9}"/>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eriod"/>
            </a:pPr>
            <a:r>
              <a:rPr lang="en-US" dirty="0"/>
              <a:t>Methodology</a:t>
            </a:r>
          </a:p>
          <a:p>
            <a:pPr marL="457200" indent="-457200">
              <a:buFont typeface="+mj-lt"/>
              <a:buAutoNum type="arabicPeriod"/>
            </a:pPr>
            <a:r>
              <a:rPr lang="en-US" dirty="0"/>
              <a:t>% Accessibility of Jobs with Living Wage</a:t>
            </a:r>
          </a:p>
          <a:p>
            <a:pPr marL="749808" lvl="1" indent="-457200">
              <a:buFont typeface="Wingdings" panose="05000000000000000000" pitchFamily="2" charset="2"/>
              <a:buChar char="v"/>
            </a:pPr>
            <a:r>
              <a:rPr lang="en-US" dirty="0"/>
              <a:t>By Transit</a:t>
            </a:r>
          </a:p>
          <a:p>
            <a:pPr marL="932688" lvl="2" indent="-457200">
              <a:buFont typeface="Wingdings" panose="05000000000000000000" pitchFamily="2" charset="2"/>
              <a:buChar char="v"/>
            </a:pPr>
            <a:r>
              <a:rPr lang="en-US" dirty="0"/>
              <a:t>30 Mins</a:t>
            </a:r>
          </a:p>
          <a:p>
            <a:pPr marL="932688" lvl="2" indent="-457200">
              <a:buFont typeface="Wingdings" panose="05000000000000000000" pitchFamily="2" charset="2"/>
              <a:buChar char="v"/>
            </a:pPr>
            <a:r>
              <a:rPr lang="en-US" dirty="0"/>
              <a:t>60 Mins</a:t>
            </a:r>
          </a:p>
          <a:p>
            <a:pPr marL="749808" lvl="1" indent="-457200">
              <a:buFont typeface="Wingdings" panose="05000000000000000000" pitchFamily="2" charset="2"/>
              <a:buChar char="v"/>
            </a:pPr>
            <a:r>
              <a:rPr lang="en-US" dirty="0"/>
              <a:t>By Car</a:t>
            </a:r>
          </a:p>
          <a:p>
            <a:pPr marL="932688" lvl="2" indent="-457200">
              <a:buFont typeface="Wingdings" panose="05000000000000000000" pitchFamily="2" charset="2"/>
              <a:buChar char="v"/>
            </a:pPr>
            <a:r>
              <a:rPr lang="en-US" dirty="0"/>
              <a:t>30 Mins</a:t>
            </a:r>
          </a:p>
          <a:p>
            <a:pPr marL="932688" lvl="2" indent="-457200">
              <a:buFont typeface="Wingdings" panose="05000000000000000000" pitchFamily="2" charset="2"/>
              <a:buChar char="v"/>
            </a:pPr>
            <a:r>
              <a:rPr lang="en-US" dirty="0"/>
              <a:t>60 Mins</a:t>
            </a:r>
          </a:p>
          <a:p>
            <a:pPr marL="342900" indent="-342900">
              <a:buFont typeface="+mj-lt"/>
              <a:buAutoNum type="arabicPeriod"/>
            </a:pPr>
            <a:r>
              <a:rPr lang="en-US" dirty="0"/>
              <a:t>Population</a:t>
            </a:r>
          </a:p>
          <a:p>
            <a:pPr marL="342900" indent="-342900">
              <a:buFont typeface="+mj-lt"/>
              <a:buAutoNum type="arabicPeriod"/>
            </a:pPr>
            <a:r>
              <a:rPr lang="en-US" dirty="0"/>
              <a:t>Grocery Stores</a:t>
            </a:r>
          </a:p>
          <a:p>
            <a:pPr marL="342900" indent="-342900">
              <a:buFont typeface="+mj-lt"/>
              <a:buAutoNum type="arabicPeriod"/>
            </a:pPr>
            <a:r>
              <a:rPr lang="en-US" dirty="0"/>
              <a:t>Women’s Clinics</a:t>
            </a:r>
          </a:p>
          <a:p>
            <a:pPr marL="342900" indent="-342900">
              <a:buFont typeface="+mj-lt"/>
              <a:buAutoNum type="arabicPeriod"/>
            </a:pPr>
            <a:r>
              <a:rPr lang="en-US" dirty="0"/>
              <a:t>Basic Medical Clinics</a:t>
            </a:r>
          </a:p>
          <a:p>
            <a:pPr marL="342900" indent="-342900">
              <a:buFont typeface="+mj-lt"/>
              <a:buAutoNum type="arabicPeriod"/>
            </a:pPr>
            <a:r>
              <a:rPr lang="en-US" dirty="0"/>
              <a:t>WIC Centers</a:t>
            </a:r>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B1156A71-FCC7-438E-B24C-E7A5EA4C306B}"/>
              </a:ext>
            </a:extLst>
          </p:cNvPr>
          <p:cNvSpPr>
            <a:spLocks noGrp="1"/>
          </p:cNvSpPr>
          <p:nvPr>
            <p:ph type="sldNum" sz="quarter" idx="12"/>
          </p:nvPr>
        </p:nvSpPr>
        <p:spPr/>
        <p:txBody>
          <a:bodyPr/>
          <a:lstStyle/>
          <a:p>
            <a:fld id="{202C172D-DE7F-414E-B083-3DF674A9C677}" type="slidenum">
              <a:rPr lang="en-US" smtClean="0"/>
              <a:t>2</a:t>
            </a:fld>
            <a:endParaRPr lang="en-US"/>
          </a:p>
        </p:txBody>
      </p:sp>
    </p:spTree>
    <p:extLst>
      <p:ext uri="{BB962C8B-B14F-4D97-AF65-F5344CB8AC3E}">
        <p14:creationId xmlns:p14="http://schemas.microsoft.com/office/powerpoint/2010/main" val="254318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E98E-0EE0-416B-8879-8897651D1C43}"/>
              </a:ext>
            </a:extLst>
          </p:cNvPr>
          <p:cNvSpPr>
            <a:spLocks noGrp="1"/>
          </p:cNvSpPr>
          <p:nvPr>
            <p:ph type="title"/>
          </p:nvPr>
        </p:nvSpPr>
        <p:spPr>
          <a:xfrm>
            <a:off x="649288" y="385995"/>
            <a:ext cx="10058400" cy="1450757"/>
          </a:xfrm>
        </p:spPr>
        <p:txBody>
          <a:bodyPr/>
          <a:lstStyle/>
          <a:p>
            <a:r>
              <a:rPr lang="en-US" altLang="zh-TW" sz="4000" dirty="0"/>
              <a:t>Children in Poverty</a:t>
            </a:r>
            <a:endParaRPr lang="en-US" dirty="0"/>
          </a:p>
        </p:txBody>
      </p:sp>
      <p:graphicFrame>
        <p:nvGraphicFramePr>
          <p:cNvPr id="10" name="Content Placeholder 5">
            <a:extLst>
              <a:ext uri="{FF2B5EF4-FFF2-40B4-BE49-F238E27FC236}">
                <a16:creationId xmlns:a16="http://schemas.microsoft.com/office/drawing/2014/main" id="{17E2F0B9-01EC-4599-9F80-4B8782B92507}"/>
              </a:ext>
            </a:extLst>
          </p:cNvPr>
          <p:cNvGraphicFramePr>
            <a:graphicFrameLocks/>
          </p:cNvGraphicFramePr>
          <p:nvPr>
            <p:extLst>
              <p:ext uri="{D42A27DB-BD31-4B8C-83A1-F6EECF244321}">
                <p14:modId xmlns:p14="http://schemas.microsoft.com/office/powerpoint/2010/main" val="3841938112"/>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A close up of a map&#10;&#10;Description generated with high confidence">
            <a:extLst>
              <a:ext uri="{FF2B5EF4-FFF2-40B4-BE49-F238E27FC236}">
                <a16:creationId xmlns:a16="http://schemas.microsoft.com/office/drawing/2014/main" id="{44E0D621-99EE-4303-918E-AA6468A02BA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562061" y="-9525"/>
            <a:ext cx="7629939" cy="6869251"/>
          </a:xfrm>
        </p:spPr>
      </p:pic>
      <p:graphicFrame>
        <p:nvGraphicFramePr>
          <p:cNvPr id="9" name="Diagram 8">
            <a:extLst>
              <a:ext uri="{FF2B5EF4-FFF2-40B4-BE49-F238E27FC236}">
                <a16:creationId xmlns:a16="http://schemas.microsoft.com/office/drawing/2014/main" id="{97C649C1-BE79-4CAF-B3BE-D2BF6222AD40}"/>
              </a:ext>
            </a:extLst>
          </p:cNvPr>
          <p:cNvGraphicFramePr/>
          <p:nvPr>
            <p:extLst>
              <p:ext uri="{D42A27DB-BD31-4B8C-83A1-F6EECF244321}">
                <p14:modId xmlns:p14="http://schemas.microsoft.com/office/powerpoint/2010/main" val="3329655218"/>
              </p:ext>
            </p:extLst>
          </p:nvPr>
        </p:nvGraphicFramePr>
        <p:xfrm>
          <a:off x="381740" y="5963822"/>
          <a:ext cx="4083728" cy="7386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a:extLst>
              <a:ext uri="{FF2B5EF4-FFF2-40B4-BE49-F238E27FC236}">
                <a16:creationId xmlns:a16="http://schemas.microsoft.com/office/drawing/2014/main" id="{DF0D540D-829B-4F74-A0BD-51DC6F362996}"/>
              </a:ext>
            </a:extLst>
          </p:cNvPr>
          <p:cNvSpPr>
            <a:spLocks noGrp="1"/>
          </p:cNvSpPr>
          <p:nvPr>
            <p:ph type="sldNum" sz="quarter" idx="12"/>
          </p:nvPr>
        </p:nvSpPr>
        <p:spPr/>
        <p:txBody>
          <a:bodyPr/>
          <a:lstStyle/>
          <a:p>
            <a:fld id="{202C172D-DE7F-414E-B083-3DF674A9C677}" type="slidenum">
              <a:rPr lang="en-US" smtClean="0"/>
              <a:t>20</a:t>
            </a:fld>
            <a:endParaRPr lang="en-US"/>
          </a:p>
        </p:txBody>
      </p:sp>
    </p:spTree>
    <p:extLst>
      <p:ext uri="{BB962C8B-B14F-4D97-AF65-F5344CB8AC3E}">
        <p14:creationId xmlns:p14="http://schemas.microsoft.com/office/powerpoint/2010/main" val="889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B4090AE-2658-40B8-AA5A-4F7ABC2D3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7DB9D2-3F69-45D8-8D78-46B02C20B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EAE181-3A80-4985-BF76-F0AFAA0BEA3F}"/>
              </a:ext>
            </a:extLst>
          </p:cNvPr>
          <p:cNvSpPr>
            <a:spLocks noGrp="1"/>
          </p:cNvSpPr>
          <p:nvPr>
            <p:ph type="title"/>
          </p:nvPr>
        </p:nvSpPr>
        <p:spPr>
          <a:xfrm>
            <a:off x="381739" y="1647568"/>
            <a:ext cx="3289680" cy="2984154"/>
          </a:xfrm>
        </p:spPr>
        <p:txBody>
          <a:bodyPr>
            <a:normAutofit/>
          </a:bodyPr>
          <a:lstStyle/>
          <a:p>
            <a:r>
              <a:rPr lang="en-US" altLang="zh-TW" sz="3600" dirty="0">
                <a:solidFill>
                  <a:srgbClr val="FFFFFF"/>
                </a:solidFill>
              </a:rPr>
              <a:t>Top 10 </a:t>
            </a:r>
            <a:br>
              <a:rPr lang="en-US" altLang="zh-TW" sz="3600" dirty="0">
                <a:solidFill>
                  <a:srgbClr val="FFFFFF"/>
                </a:solidFill>
              </a:rPr>
            </a:br>
            <a:r>
              <a:rPr lang="en-US" altLang="zh-TW" sz="3600" dirty="0">
                <a:solidFill>
                  <a:srgbClr val="FFFFFF"/>
                </a:solidFill>
              </a:rPr>
              <a:t>Census Tracts </a:t>
            </a:r>
            <a:br>
              <a:rPr lang="en-US" altLang="zh-TW" sz="3600" dirty="0">
                <a:solidFill>
                  <a:srgbClr val="FFFFFF"/>
                </a:solidFill>
              </a:rPr>
            </a:br>
            <a:r>
              <a:rPr lang="en-US" altLang="zh-TW" sz="3600" dirty="0">
                <a:solidFill>
                  <a:srgbClr val="FFFFFF"/>
                </a:solidFill>
              </a:rPr>
              <a:t>with Highest Percentage of Children in Poverty</a:t>
            </a:r>
            <a:endParaRPr lang="en-US" sz="3600" dirty="0">
              <a:solidFill>
                <a:srgbClr val="FFFFFF"/>
              </a:solidFill>
            </a:endParaRPr>
          </a:p>
        </p:txBody>
      </p:sp>
      <p:sp>
        <p:nvSpPr>
          <p:cNvPr id="26" name="Rectangle 25">
            <a:extLst>
              <a:ext uri="{FF2B5EF4-FFF2-40B4-BE49-F238E27FC236}">
                <a16:creationId xmlns:a16="http://schemas.microsoft.com/office/drawing/2014/main" id="{B94B65B7-81C5-4EDF-A98F-E692B46BB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6" name="Content Placeholder 4">
            <a:extLst>
              <a:ext uri="{FF2B5EF4-FFF2-40B4-BE49-F238E27FC236}">
                <a16:creationId xmlns:a16="http://schemas.microsoft.com/office/drawing/2014/main" id="{99A6F933-7764-496C-BB66-0DABE8306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994" y="-1"/>
            <a:ext cx="7928321" cy="6857999"/>
          </a:xfrm>
          <a:prstGeom prst="rect">
            <a:avLst/>
          </a:prstGeom>
        </p:spPr>
      </p:pic>
      <p:graphicFrame>
        <p:nvGraphicFramePr>
          <p:cNvPr id="36" name="Diagram 35">
            <a:extLst>
              <a:ext uri="{FF2B5EF4-FFF2-40B4-BE49-F238E27FC236}">
                <a16:creationId xmlns:a16="http://schemas.microsoft.com/office/drawing/2014/main" id="{2982D8EE-3FF3-4770-B77D-A5AE663891CE}"/>
              </a:ext>
            </a:extLst>
          </p:cNvPr>
          <p:cNvGraphicFramePr/>
          <p:nvPr>
            <p:extLst>
              <p:ext uri="{D42A27DB-BD31-4B8C-83A1-F6EECF244321}">
                <p14:modId xmlns:p14="http://schemas.microsoft.com/office/powerpoint/2010/main" val="2526003179"/>
              </p:ext>
            </p:extLst>
          </p:nvPr>
        </p:nvGraphicFramePr>
        <p:xfrm>
          <a:off x="176633" y="5170296"/>
          <a:ext cx="3709523" cy="1108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29495A9-EAC4-4792-8218-F8B8B84D1B28}"/>
              </a:ext>
            </a:extLst>
          </p:cNvPr>
          <p:cNvSpPr>
            <a:spLocks noGrp="1"/>
          </p:cNvSpPr>
          <p:nvPr>
            <p:ph type="sldNum" sz="quarter" idx="12"/>
          </p:nvPr>
        </p:nvSpPr>
        <p:spPr/>
        <p:txBody>
          <a:bodyPr/>
          <a:lstStyle/>
          <a:p>
            <a:fld id="{202C172D-DE7F-414E-B083-3DF674A9C677}" type="slidenum">
              <a:rPr lang="en-US" smtClean="0"/>
              <a:t>21</a:t>
            </a:fld>
            <a:endParaRPr lang="en-US"/>
          </a:p>
        </p:txBody>
      </p:sp>
    </p:spTree>
    <p:extLst>
      <p:ext uri="{BB962C8B-B14F-4D97-AF65-F5344CB8AC3E}">
        <p14:creationId xmlns:p14="http://schemas.microsoft.com/office/powerpoint/2010/main" val="146650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E98E-0EE0-416B-8879-8897651D1C43}"/>
              </a:ext>
            </a:extLst>
          </p:cNvPr>
          <p:cNvSpPr>
            <a:spLocks noGrp="1"/>
          </p:cNvSpPr>
          <p:nvPr>
            <p:ph type="title"/>
          </p:nvPr>
        </p:nvSpPr>
        <p:spPr>
          <a:xfrm>
            <a:off x="649288" y="395933"/>
            <a:ext cx="10058400" cy="1450757"/>
          </a:xfrm>
        </p:spPr>
        <p:txBody>
          <a:bodyPr/>
          <a:lstStyle/>
          <a:p>
            <a:r>
              <a:rPr lang="en-US" sz="4000" dirty="0"/>
              <a:t>Single Mother </a:t>
            </a:r>
            <a:br>
              <a:rPr lang="en-US" sz="4000" dirty="0"/>
            </a:br>
            <a:r>
              <a:rPr lang="en-US" sz="4000" dirty="0"/>
              <a:t>Families</a:t>
            </a:r>
            <a:endParaRPr lang="en-US" dirty="0"/>
          </a:p>
        </p:txBody>
      </p:sp>
      <p:graphicFrame>
        <p:nvGraphicFramePr>
          <p:cNvPr id="10" name="Content Placeholder 5">
            <a:extLst>
              <a:ext uri="{FF2B5EF4-FFF2-40B4-BE49-F238E27FC236}">
                <a16:creationId xmlns:a16="http://schemas.microsoft.com/office/drawing/2014/main" id="{17E2F0B9-01EC-4599-9F80-4B8782B92507}"/>
              </a:ext>
            </a:extLst>
          </p:cNvPr>
          <p:cNvGraphicFramePr>
            <a:graphicFrameLocks/>
          </p:cNvGraphicFramePr>
          <p:nvPr>
            <p:extLst>
              <p:ext uri="{D42A27DB-BD31-4B8C-83A1-F6EECF244321}">
                <p14:modId xmlns:p14="http://schemas.microsoft.com/office/powerpoint/2010/main" val="4287092853"/>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A close up of a map&#10;&#10;Description generated with high confidence">
            <a:extLst>
              <a:ext uri="{FF2B5EF4-FFF2-40B4-BE49-F238E27FC236}">
                <a16:creationId xmlns:a16="http://schemas.microsoft.com/office/drawing/2014/main" id="{A1E40677-0A88-4755-8418-3C45AEF9A20E}"/>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3036" r="2254"/>
          <a:stretch/>
        </p:blipFill>
        <p:spPr>
          <a:xfrm>
            <a:off x="4482452" y="0"/>
            <a:ext cx="7709548" cy="6858000"/>
          </a:xfrm>
        </p:spPr>
      </p:pic>
      <p:graphicFrame>
        <p:nvGraphicFramePr>
          <p:cNvPr id="9" name="Diagram 8">
            <a:extLst>
              <a:ext uri="{FF2B5EF4-FFF2-40B4-BE49-F238E27FC236}">
                <a16:creationId xmlns:a16="http://schemas.microsoft.com/office/drawing/2014/main" id="{260D28F7-6675-4563-B82B-F75EA44BEA5D}"/>
              </a:ext>
            </a:extLst>
          </p:cNvPr>
          <p:cNvGraphicFramePr/>
          <p:nvPr>
            <p:extLst>
              <p:ext uri="{D42A27DB-BD31-4B8C-83A1-F6EECF244321}">
                <p14:modId xmlns:p14="http://schemas.microsoft.com/office/powerpoint/2010/main" val="3590225299"/>
              </p:ext>
            </p:extLst>
          </p:nvPr>
        </p:nvGraphicFramePr>
        <p:xfrm>
          <a:off x="381740" y="5963822"/>
          <a:ext cx="3917210" cy="7386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Slide Number Placeholder 2">
            <a:extLst>
              <a:ext uri="{FF2B5EF4-FFF2-40B4-BE49-F238E27FC236}">
                <a16:creationId xmlns:a16="http://schemas.microsoft.com/office/drawing/2014/main" id="{00CA9BDB-68A1-4452-AB62-5674B8E7E934}"/>
              </a:ext>
            </a:extLst>
          </p:cNvPr>
          <p:cNvSpPr>
            <a:spLocks noGrp="1"/>
          </p:cNvSpPr>
          <p:nvPr>
            <p:ph type="sldNum" sz="quarter" idx="12"/>
          </p:nvPr>
        </p:nvSpPr>
        <p:spPr/>
        <p:txBody>
          <a:bodyPr/>
          <a:lstStyle/>
          <a:p>
            <a:fld id="{202C172D-DE7F-414E-B083-3DF674A9C677}" type="slidenum">
              <a:rPr lang="en-US" smtClean="0"/>
              <a:t>22</a:t>
            </a:fld>
            <a:endParaRPr lang="en-US"/>
          </a:p>
        </p:txBody>
      </p:sp>
    </p:spTree>
    <p:extLst>
      <p:ext uri="{BB962C8B-B14F-4D97-AF65-F5344CB8AC3E}">
        <p14:creationId xmlns:p14="http://schemas.microsoft.com/office/powerpoint/2010/main" val="3224764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B4090AE-2658-40B8-AA5A-4F7ABC2D3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7DB9D2-3F69-45D8-8D78-46B02C20B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EAE181-3A80-4985-BF76-F0AFAA0BEA3F}"/>
              </a:ext>
            </a:extLst>
          </p:cNvPr>
          <p:cNvSpPr>
            <a:spLocks noGrp="1"/>
          </p:cNvSpPr>
          <p:nvPr>
            <p:ph type="title"/>
          </p:nvPr>
        </p:nvSpPr>
        <p:spPr>
          <a:xfrm>
            <a:off x="381739" y="1647568"/>
            <a:ext cx="3289680" cy="2984154"/>
          </a:xfrm>
        </p:spPr>
        <p:txBody>
          <a:bodyPr>
            <a:normAutofit/>
          </a:bodyPr>
          <a:lstStyle/>
          <a:p>
            <a:r>
              <a:rPr lang="en-US" altLang="zh-TW" sz="3600" dirty="0">
                <a:solidFill>
                  <a:srgbClr val="FFFFFF"/>
                </a:solidFill>
              </a:rPr>
              <a:t>Top 10 </a:t>
            </a:r>
            <a:br>
              <a:rPr lang="en-US" altLang="zh-TW" sz="3600" dirty="0">
                <a:solidFill>
                  <a:srgbClr val="FFFFFF"/>
                </a:solidFill>
              </a:rPr>
            </a:br>
            <a:r>
              <a:rPr lang="en-US" altLang="zh-TW" sz="3600" dirty="0">
                <a:solidFill>
                  <a:srgbClr val="FFFFFF"/>
                </a:solidFill>
              </a:rPr>
              <a:t>Census Tracts </a:t>
            </a:r>
            <a:br>
              <a:rPr lang="en-US" altLang="zh-TW" sz="3600" dirty="0">
                <a:solidFill>
                  <a:srgbClr val="FFFFFF"/>
                </a:solidFill>
              </a:rPr>
            </a:br>
            <a:r>
              <a:rPr lang="en-US" altLang="zh-TW" sz="3600" dirty="0">
                <a:solidFill>
                  <a:srgbClr val="FFFFFF"/>
                </a:solidFill>
              </a:rPr>
              <a:t>with Highest Percentage of </a:t>
            </a:r>
            <a:r>
              <a:rPr lang="en-US" sz="3600" dirty="0"/>
              <a:t>Single Mother </a:t>
            </a:r>
            <a:br>
              <a:rPr lang="en-US" sz="3600" dirty="0"/>
            </a:br>
            <a:r>
              <a:rPr lang="en-US" sz="3600" dirty="0"/>
              <a:t>Families </a:t>
            </a:r>
            <a:endParaRPr lang="en-US" sz="3600" dirty="0">
              <a:solidFill>
                <a:srgbClr val="FFFFFF"/>
              </a:solidFill>
            </a:endParaRPr>
          </a:p>
        </p:txBody>
      </p:sp>
      <p:sp>
        <p:nvSpPr>
          <p:cNvPr id="26" name="Rectangle 25">
            <a:extLst>
              <a:ext uri="{FF2B5EF4-FFF2-40B4-BE49-F238E27FC236}">
                <a16:creationId xmlns:a16="http://schemas.microsoft.com/office/drawing/2014/main" id="{B94B65B7-81C5-4EDF-A98F-E692B46BB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Diagram 7">
            <a:extLst>
              <a:ext uri="{FF2B5EF4-FFF2-40B4-BE49-F238E27FC236}">
                <a16:creationId xmlns:a16="http://schemas.microsoft.com/office/drawing/2014/main" id="{8F18AE88-7C40-4A29-9FA3-78BCEDD18A83}"/>
              </a:ext>
            </a:extLst>
          </p:cNvPr>
          <p:cNvGraphicFramePr/>
          <p:nvPr>
            <p:extLst>
              <p:ext uri="{D42A27DB-BD31-4B8C-83A1-F6EECF244321}">
                <p14:modId xmlns:p14="http://schemas.microsoft.com/office/powerpoint/2010/main" val="1160643102"/>
              </p:ext>
            </p:extLst>
          </p:nvPr>
        </p:nvGraphicFramePr>
        <p:xfrm>
          <a:off x="115693" y="5103787"/>
          <a:ext cx="3871106" cy="128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map&#10;&#10;Description generated with high confidence">
            <a:extLst>
              <a:ext uri="{FF2B5EF4-FFF2-40B4-BE49-F238E27FC236}">
                <a16:creationId xmlns:a16="http://schemas.microsoft.com/office/drawing/2014/main" id="{FAF6B796-C05E-4086-92E4-80C0F958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9532" y="0"/>
            <a:ext cx="8132468" cy="6858000"/>
          </a:xfrm>
          <a:prstGeom prst="rect">
            <a:avLst/>
          </a:prstGeom>
        </p:spPr>
      </p:pic>
      <p:sp>
        <p:nvSpPr>
          <p:cNvPr id="3" name="Slide Number Placeholder 2">
            <a:extLst>
              <a:ext uri="{FF2B5EF4-FFF2-40B4-BE49-F238E27FC236}">
                <a16:creationId xmlns:a16="http://schemas.microsoft.com/office/drawing/2014/main" id="{538D687D-5A33-4B7A-8B93-5341403C5435}"/>
              </a:ext>
            </a:extLst>
          </p:cNvPr>
          <p:cNvSpPr>
            <a:spLocks noGrp="1"/>
          </p:cNvSpPr>
          <p:nvPr>
            <p:ph type="sldNum" sz="quarter" idx="12"/>
          </p:nvPr>
        </p:nvSpPr>
        <p:spPr/>
        <p:txBody>
          <a:bodyPr/>
          <a:lstStyle/>
          <a:p>
            <a:fld id="{202C172D-DE7F-414E-B083-3DF674A9C677}" type="slidenum">
              <a:rPr lang="en-US" smtClean="0"/>
              <a:t>23</a:t>
            </a:fld>
            <a:endParaRPr lang="en-US"/>
          </a:p>
        </p:txBody>
      </p:sp>
    </p:spTree>
    <p:extLst>
      <p:ext uri="{BB962C8B-B14F-4D97-AF65-F5344CB8AC3E}">
        <p14:creationId xmlns:p14="http://schemas.microsoft.com/office/powerpoint/2010/main" val="2852562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B4090AE-2658-40B8-AA5A-4F7ABC2D3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7DB9D2-3F69-45D8-8D78-46B02C20B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EAE181-3A80-4985-BF76-F0AFAA0BEA3F}"/>
              </a:ext>
            </a:extLst>
          </p:cNvPr>
          <p:cNvSpPr>
            <a:spLocks noGrp="1"/>
          </p:cNvSpPr>
          <p:nvPr>
            <p:ph type="title"/>
          </p:nvPr>
        </p:nvSpPr>
        <p:spPr>
          <a:xfrm>
            <a:off x="381739" y="1647568"/>
            <a:ext cx="3289680" cy="2984154"/>
          </a:xfrm>
        </p:spPr>
        <p:txBody>
          <a:bodyPr>
            <a:normAutofit/>
          </a:bodyPr>
          <a:lstStyle/>
          <a:p>
            <a:r>
              <a:rPr lang="en-US" altLang="zh-TW" sz="3600" dirty="0">
                <a:solidFill>
                  <a:srgbClr val="FFFFFF"/>
                </a:solidFill>
              </a:rPr>
              <a:t>Top 10 </a:t>
            </a:r>
            <a:br>
              <a:rPr lang="en-US" altLang="zh-TW" sz="3600" dirty="0">
                <a:solidFill>
                  <a:srgbClr val="FFFFFF"/>
                </a:solidFill>
              </a:rPr>
            </a:br>
            <a:r>
              <a:rPr lang="en-US" altLang="zh-TW" sz="3600" dirty="0">
                <a:solidFill>
                  <a:srgbClr val="FFFFFF"/>
                </a:solidFill>
              </a:rPr>
              <a:t>Census Tracts </a:t>
            </a:r>
            <a:br>
              <a:rPr lang="en-US" altLang="zh-TW" sz="3600" dirty="0">
                <a:solidFill>
                  <a:srgbClr val="FFFFFF"/>
                </a:solidFill>
              </a:rPr>
            </a:br>
            <a:r>
              <a:rPr lang="en-US" altLang="zh-TW" sz="3600" dirty="0">
                <a:solidFill>
                  <a:srgbClr val="FFFFFF"/>
                </a:solidFill>
              </a:rPr>
              <a:t>with Highest Number of </a:t>
            </a:r>
            <a:br>
              <a:rPr lang="en-US" altLang="zh-TW" sz="3600" dirty="0">
                <a:solidFill>
                  <a:srgbClr val="FFFFFF"/>
                </a:solidFill>
              </a:rPr>
            </a:br>
            <a:r>
              <a:rPr lang="en-US" sz="3600" dirty="0"/>
              <a:t>Single Mother </a:t>
            </a:r>
            <a:br>
              <a:rPr lang="en-US" sz="3600" dirty="0"/>
            </a:br>
            <a:r>
              <a:rPr lang="en-US" sz="3600" dirty="0"/>
              <a:t>Families </a:t>
            </a:r>
            <a:endParaRPr lang="en-US" sz="3600" dirty="0">
              <a:solidFill>
                <a:srgbClr val="FFFFFF"/>
              </a:solidFill>
            </a:endParaRPr>
          </a:p>
        </p:txBody>
      </p:sp>
      <p:sp>
        <p:nvSpPr>
          <p:cNvPr id="26" name="Rectangle 25">
            <a:extLst>
              <a:ext uri="{FF2B5EF4-FFF2-40B4-BE49-F238E27FC236}">
                <a16:creationId xmlns:a16="http://schemas.microsoft.com/office/drawing/2014/main" id="{B94B65B7-81C5-4EDF-A98F-E692B46BB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lose up of a map&#10;&#10;Description generated with high confidence">
            <a:extLst>
              <a:ext uri="{FF2B5EF4-FFF2-40B4-BE49-F238E27FC236}">
                <a16:creationId xmlns:a16="http://schemas.microsoft.com/office/drawing/2014/main" id="{CA76AA3A-EF74-4E77-A1A5-D79A7DA0DF73}"/>
              </a:ext>
            </a:extLst>
          </p:cNvPr>
          <p:cNvPicPr>
            <a:picLocks noChangeAspect="1"/>
          </p:cNvPicPr>
          <p:nvPr/>
        </p:nvPicPr>
        <p:blipFill rotWithShape="1">
          <a:blip r:embed="rId3">
            <a:extLst>
              <a:ext uri="{28A0092B-C50C-407E-A947-70E740481C1C}">
                <a14:useLocalDpi xmlns:a14="http://schemas.microsoft.com/office/drawing/2010/main" val="0"/>
              </a:ext>
            </a:extLst>
          </a:blip>
          <a:srcRect b="4018"/>
          <a:stretch/>
        </p:blipFill>
        <p:spPr>
          <a:xfrm>
            <a:off x="4073065" y="0"/>
            <a:ext cx="8113251" cy="6858000"/>
          </a:xfrm>
          <a:prstGeom prst="rect">
            <a:avLst/>
          </a:prstGeom>
        </p:spPr>
      </p:pic>
      <p:sp>
        <p:nvSpPr>
          <p:cNvPr id="3" name="Slide Number Placeholder 2">
            <a:extLst>
              <a:ext uri="{FF2B5EF4-FFF2-40B4-BE49-F238E27FC236}">
                <a16:creationId xmlns:a16="http://schemas.microsoft.com/office/drawing/2014/main" id="{F567A9AE-E6B0-4D87-9B2F-49A10EBAC3C5}"/>
              </a:ext>
            </a:extLst>
          </p:cNvPr>
          <p:cNvSpPr>
            <a:spLocks noGrp="1"/>
          </p:cNvSpPr>
          <p:nvPr>
            <p:ph type="sldNum" sz="quarter" idx="12"/>
          </p:nvPr>
        </p:nvSpPr>
        <p:spPr/>
        <p:txBody>
          <a:bodyPr/>
          <a:lstStyle/>
          <a:p>
            <a:fld id="{202C172D-DE7F-414E-B083-3DF674A9C677}" type="slidenum">
              <a:rPr lang="en-US" smtClean="0"/>
              <a:t>24</a:t>
            </a:fld>
            <a:endParaRPr lang="en-US"/>
          </a:p>
        </p:txBody>
      </p:sp>
      <p:graphicFrame>
        <p:nvGraphicFramePr>
          <p:cNvPr id="12" name="Diagram 11">
            <a:extLst>
              <a:ext uri="{FF2B5EF4-FFF2-40B4-BE49-F238E27FC236}">
                <a16:creationId xmlns:a16="http://schemas.microsoft.com/office/drawing/2014/main" id="{90C8AD35-F555-4F01-8B2B-9183E65A73FD}"/>
              </a:ext>
            </a:extLst>
          </p:cNvPr>
          <p:cNvGraphicFramePr/>
          <p:nvPr>
            <p:extLst>
              <p:ext uri="{D42A27DB-BD31-4B8C-83A1-F6EECF244321}">
                <p14:modId xmlns:p14="http://schemas.microsoft.com/office/powerpoint/2010/main" val="3804537396"/>
              </p:ext>
            </p:extLst>
          </p:nvPr>
        </p:nvGraphicFramePr>
        <p:xfrm>
          <a:off x="115693" y="5103787"/>
          <a:ext cx="3871106" cy="1282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4844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Grocery Stores</a:t>
            </a:r>
            <a:br>
              <a:rPr lang="en-US" sz="4000" dirty="0"/>
            </a:br>
            <a:r>
              <a:rPr lang="en-US" sz="4000" dirty="0"/>
              <a:t>By Car</a:t>
            </a:r>
          </a:p>
        </p:txBody>
      </p:sp>
      <p:graphicFrame>
        <p:nvGraphicFramePr>
          <p:cNvPr id="11" name="Content Placeholder 5">
            <a:extLst>
              <a:ext uri="{FF2B5EF4-FFF2-40B4-BE49-F238E27FC236}">
                <a16:creationId xmlns:a16="http://schemas.microsoft.com/office/drawing/2014/main" id="{72BA6951-232A-4540-85AC-4CE6D99CE503}"/>
              </a:ext>
            </a:extLst>
          </p:cNvPr>
          <p:cNvGraphicFramePr>
            <a:graphicFrameLocks noGrp="1"/>
          </p:cNvGraphicFramePr>
          <p:nvPr>
            <p:ph idx="1"/>
            <p:extLst>
              <p:ext uri="{D42A27DB-BD31-4B8C-83A1-F6EECF244321}">
                <p14:modId xmlns:p14="http://schemas.microsoft.com/office/powerpoint/2010/main" val="116658215"/>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text, map&#10;&#10;Description generated with very high confidence">
            <a:extLst>
              <a:ext uri="{FF2B5EF4-FFF2-40B4-BE49-F238E27FC236}">
                <a16:creationId xmlns:a16="http://schemas.microsoft.com/office/drawing/2014/main" id="{F5229EEF-CEF5-4BBB-86DD-0DFDADBEAABB}"/>
              </a:ext>
            </a:extLst>
          </p:cNvPr>
          <p:cNvPicPr>
            <a:picLocks noChangeAspect="1"/>
          </p:cNvPicPr>
          <p:nvPr/>
        </p:nvPicPr>
        <p:blipFill rotWithShape="1">
          <a:blip r:embed="rId7">
            <a:extLst>
              <a:ext uri="{28A0092B-C50C-407E-A947-70E740481C1C}">
                <a14:useLocalDpi xmlns:a14="http://schemas.microsoft.com/office/drawing/2010/main" val="0"/>
              </a:ext>
            </a:extLst>
          </a:blip>
          <a:srcRect l="5226" r="3470"/>
          <a:stretch/>
        </p:blipFill>
        <p:spPr>
          <a:xfrm>
            <a:off x="4858533" y="0"/>
            <a:ext cx="7333467" cy="6858000"/>
          </a:xfrm>
          <a:prstGeom prst="rect">
            <a:avLst/>
          </a:prstGeom>
        </p:spPr>
      </p:pic>
      <p:sp>
        <p:nvSpPr>
          <p:cNvPr id="3" name="Slide Number Placeholder 2">
            <a:extLst>
              <a:ext uri="{FF2B5EF4-FFF2-40B4-BE49-F238E27FC236}">
                <a16:creationId xmlns:a16="http://schemas.microsoft.com/office/drawing/2014/main" id="{CD94E9B8-C11A-4189-BED2-78812DE4ACD2}"/>
              </a:ext>
            </a:extLst>
          </p:cNvPr>
          <p:cNvSpPr>
            <a:spLocks noGrp="1"/>
          </p:cNvSpPr>
          <p:nvPr>
            <p:ph type="sldNum" sz="quarter" idx="12"/>
          </p:nvPr>
        </p:nvSpPr>
        <p:spPr/>
        <p:txBody>
          <a:bodyPr/>
          <a:lstStyle/>
          <a:p>
            <a:fld id="{202C172D-DE7F-414E-B083-3DF674A9C677}" type="slidenum">
              <a:rPr lang="en-US" smtClean="0"/>
              <a:t>25</a:t>
            </a:fld>
            <a:endParaRPr lang="en-US"/>
          </a:p>
        </p:txBody>
      </p:sp>
    </p:spTree>
    <p:extLst>
      <p:ext uri="{BB962C8B-B14F-4D97-AF65-F5344CB8AC3E}">
        <p14:creationId xmlns:p14="http://schemas.microsoft.com/office/powerpoint/2010/main" val="1815920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Grocery Stores</a:t>
            </a:r>
            <a:br>
              <a:rPr lang="en-US" sz="4000" dirty="0"/>
            </a:br>
            <a:r>
              <a:rPr lang="en-US" sz="4000" dirty="0"/>
              <a:t>By Transit</a:t>
            </a:r>
          </a:p>
        </p:txBody>
      </p:sp>
      <p:graphicFrame>
        <p:nvGraphicFramePr>
          <p:cNvPr id="10" name="Content Placeholder 5">
            <a:extLst>
              <a:ext uri="{FF2B5EF4-FFF2-40B4-BE49-F238E27FC236}">
                <a16:creationId xmlns:a16="http://schemas.microsoft.com/office/drawing/2014/main" id="{D00EE474-A018-45C3-B91A-496A7BC39CE3}"/>
              </a:ext>
            </a:extLst>
          </p:cNvPr>
          <p:cNvGraphicFramePr>
            <a:graphicFrameLocks noGrp="1"/>
          </p:cNvGraphicFramePr>
          <p:nvPr>
            <p:ph idx="1"/>
            <p:extLst>
              <p:ext uri="{D42A27DB-BD31-4B8C-83A1-F6EECF244321}">
                <p14:modId xmlns:p14="http://schemas.microsoft.com/office/powerpoint/2010/main" val="2357298743"/>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lose up of a map&#10;&#10;Description generated with high confidence">
            <a:extLst>
              <a:ext uri="{FF2B5EF4-FFF2-40B4-BE49-F238E27FC236}">
                <a16:creationId xmlns:a16="http://schemas.microsoft.com/office/drawing/2014/main" id="{49B56570-E1FB-4A0A-8412-11915E29172D}"/>
              </a:ext>
            </a:extLst>
          </p:cNvPr>
          <p:cNvPicPr>
            <a:picLocks noChangeAspect="1"/>
          </p:cNvPicPr>
          <p:nvPr/>
        </p:nvPicPr>
        <p:blipFill rotWithShape="1">
          <a:blip r:embed="rId7">
            <a:extLst>
              <a:ext uri="{28A0092B-C50C-407E-A947-70E740481C1C}">
                <a14:useLocalDpi xmlns:a14="http://schemas.microsoft.com/office/drawing/2010/main" val="0"/>
              </a:ext>
            </a:extLst>
          </a:blip>
          <a:srcRect l="2696" r="1413"/>
          <a:stretch/>
        </p:blipFill>
        <p:spPr>
          <a:xfrm>
            <a:off x="4717757" y="0"/>
            <a:ext cx="7474243" cy="6858000"/>
          </a:xfrm>
          <a:prstGeom prst="rect">
            <a:avLst/>
          </a:prstGeom>
        </p:spPr>
      </p:pic>
      <p:sp>
        <p:nvSpPr>
          <p:cNvPr id="3" name="Slide Number Placeholder 2">
            <a:extLst>
              <a:ext uri="{FF2B5EF4-FFF2-40B4-BE49-F238E27FC236}">
                <a16:creationId xmlns:a16="http://schemas.microsoft.com/office/drawing/2014/main" id="{DBEE0D97-EAE8-4410-8868-0D3DDC80EDD9}"/>
              </a:ext>
            </a:extLst>
          </p:cNvPr>
          <p:cNvSpPr>
            <a:spLocks noGrp="1"/>
          </p:cNvSpPr>
          <p:nvPr>
            <p:ph type="sldNum" sz="quarter" idx="12"/>
          </p:nvPr>
        </p:nvSpPr>
        <p:spPr/>
        <p:txBody>
          <a:bodyPr/>
          <a:lstStyle/>
          <a:p>
            <a:fld id="{202C172D-DE7F-414E-B083-3DF674A9C677}" type="slidenum">
              <a:rPr lang="en-US" smtClean="0"/>
              <a:t>26</a:t>
            </a:fld>
            <a:endParaRPr lang="en-US"/>
          </a:p>
        </p:txBody>
      </p:sp>
    </p:spTree>
    <p:extLst>
      <p:ext uri="{BB962C8B-B14F-4D97-AF65-F5344CB8AC3E}">
        <p14:creationId xmlns:p14="http://schemas.microsoft.com/office/powerpoint/2010/main" val="1333482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p:txBody>
          <a:bodyPr anchor="ctr">
            <a:normAutofit/>
          </a:bodyPr>
          <a:lstStyle/>
          <a:p>
            <a:pPr algn="r"/>
            <a:r>
              <a:rPr lang="en-US" sz="4400" dirty="0"/>
              <a:t>Grocery Stores Insights</a:t>
            </a:r>
          </a:p>
        </p:txBody>
      </p:sp>
      <p:graphicFrame>
        <p:nvGraphicFramePr>
          <p:cNvPr id="5" name="Diagram 4">
            <a:extLst>
              <a:ext uri="{FF2B5EF4-FFF2-40B4-BE49-F238E27FC236}">
                <a16:creationId xmlns:a16="http://schemas.microsoft.com/office/drawing/2014/main" id="{7E0573D7-9FF5-4B43-A5C0-BC658350E550}"/>
              </a:ext>
            </a:extLst>
          </p:cNvPr>
          <p:cNvGraphicFramePr/>
          <p:nvPr>
            <p:extLst>
              <p:ext uri="{D42A27DB-BD31-4B8C-83A1-F6EECF244321}">
                <p14:modId xmlns:p14="http://schemas.microsoft.com/office/powerpoint/2010/main" val="3692253398"/>
              </p:ext>
            </p:extLst>
          </p:nvPr>
        </p:nvGraphicFramePr>
        <p:xfrm>
          <a:off x="457200" y="2926080"/>
          <a:ext cx="3200400" cy="3379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A99D0983-79D5-400B-A87C-005773AD1851}"/>
              </a:ext>
            </a:extLst>
          </p:cNvPr>
          <p:cNvGrpSpPr/>
          <p:nvPr/>
        </p:nvGrpSpPr>
        <p:grpSpPr>
          <a:xfrm>
            <a:off x="3407622" y="1551177"/>
            <a:ext cx="8784378" cy="3428154"/>
            <a:chOff x="3060068" y="-52898"/>
            <a:chExt cx="8784378" cy="3428154"/>
          </a:xfrm>
        </p:grpSpPr>
        <p:graphicFrame>
          <p:nvGraphicFramePr>
            <p:cNvPr id="17" name="Chart 16">
              <a:extLst>
                <a:ext uri="{FF2B5EF4-FFF2-40B4-BE49-F238E27FC236}">
                  <a16:creationId xmlns:a16="http://schemas.microsoft.com/office/drawing/2014/main" id="{8938B83B-DA9D-4E34-AE44-486FF2CDD7CB}"/>
                </a:ext>
              </a:extLst>
            </p:cNvPr>
            <p:cNvGraphicFramePr/>
            <p:nvPr>
              <p:extLst/>
            </p:nvPr>
          </p:nvGraphicFramePr>
          <p:xfrm>
            <a:off x="3060068" y="-52898"/>
            <a:ext cx="4654778" cy="34281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Chart 19">
              <a:extLst>
                <a:ext uri="{FF2B5EF4-FFF2-40B4-BE49-F238E27FC236}">
                  <a16:creationId xmlns:a16="http://schemas.microsoft.com/office/drawing/2014/main" id="{F84BD27B-9E71-4899-A7D4-A424B6C2CBFB}"/>
                </a:ext>
              </a:extLst>
            </p:cNvPr>
            <p:cNvGraphicFramePr/>
            <p:nvPr>
              <p:extLst/>
            </p:nvPr>
          </p:nvGraphicFramePr>
          <p:xfrm>
            <a:off x="6471401" y="-52898"/>
            <a:ext cx="5373045" cy="3428153"/>
          </p:xfrm>
          <a:graphic>
            <a:graphicData uri="http://schemas.openxmlformats.org/drawingml/2006/chart">
              <c:chart xmlns:c="http://schemas.openxmlformats.org/drawingml/2006/chart" xmlns:r="http://schemas.openxmlformats.org/officeDocument/2006/relationships" r:id="rId8"/>
            </a:graphicData>
          </a:graphic>
        </p:graphicFrame>
      </p:grpSp>
      <p:sp>
        <p:nvSpPr>
          <p:cNvPr id="3" name="Slide Number Placeholder 2">
            <a:extLst>
              <a:ext uri="{FF2B5EF4-FFF2-40B4-BE49-F238E27FC236}">
                <a16:creationId xmlns:a16="http://schemas.microsoft.com/office/drawing/2014/main" id="{CC1828CC-1A96-4C51-94AF-C746E5296A80}"/>
              </a:ext>
            </a:extLst>
          </p:cNvPr>
          <p:cNvSpPr>
            <a:spLocks noGrp="1"/>
          </p:cNvSpPr>
          <p:nvPr>
            <p:ph type="sldNum" sz="quarter" idx="12"/>
          </p:nvPr>
        </p:nvSpPr>
        <p:spPr/>
        <p:txBody>
          <a:bodyPr/>
          <a:lstStyle/>
          <a:p>
            <a:fld id="{202C172D-DE7F-414E-B083-3DF674A9C677}" type="slidenum">
              <a:rPr lang="en-US" smtClean="0"/>
              <a:t>27</a:t>
            </a:fld>
            <a:endParaRPr lang="en-US"/>
          </a:p>
        </p:txBody>
      </p:sp>
    </p:spTree>
    <p:extLst>
      <p:ext uri="{BB962C8B-B14F-4D97-AF65-F5344CB8AC3E}">
        <p14:creationId xmlns:p14="http://schemas.microsoft.com/office/powerpoint/2010/main" val="234710862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itle 1">
            <a:extLst>
              <a:ext uri="{FF2B5EF4-FFF2-40B4-BE49-F238E27FC236}">
                <a16:creationId xmlns:a16="http://schemas.microsoft.com/office/drawing/2014/main" id="{861EB8B9-6F6B-45BB-961C-EE78D7C88EBC}"/>
              </a:ext>
            </a:extLst>
          </p:cNvPr>
          <p:cNvSpPr>
            <a:spLocks noGrp="1"/>
          </p:cNvSpPr>
          <p:nvPr>
            <p:ph type="title"/>
          </p:nvPr>
        </p:nvSpPr>
        <p:spPr>
          <a:xfrm>
            <a:off x="457200" y="594359"/>
            <a:ext cx="3200400" cy="2286000"/>
          </a:xfrm>
        </p:spPr>
        <p:txBody>
          <a:bodyPr anchor="ctr">
            <a:normAutofit/>
          </a:bodyPr>
          <a:lstStyle/>
          <a:p>
            <a:pPr algn="r"/>
            <a:r>
              <a:rPr lang="en-US" sz="4400" dirty="0"/>
              <a:t>Grocery Stores Insights</a:t>
            </a:r>
          </a:p>
        </p:txBody>
      </p:sp>
      <p:pic>
        <p:nvPicPr>
          <p:cNvPr id="4" name="Picture 3" descr="A close up of a map&#10;&#10;Description generated with high confidence">
            <a:extLst>
              <a:ext uri="{FF2B5EF4-FFF2-40B4-BE49-F238E27FC236}">
                <a16:creationId xmlns:a16="http://schemas.microsoft.com/office/drawing/2014/main" id="{5E9D5BDA-2C10-49B5-9985-83AC33A47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653" y="0"/>
            <a:ext cx="7794663" cy="6858000"/>
          </a:xfrm>
          <a:prstGeom prst="rect">
            <a:avLst/>
          </a:prstGeom>
        </p:spPr>
      </p:pic>
      <p:graphicFrame>
        <p:nvGraphicFramePr>
          <p:cNvPr id="14" name="Diagram 13">
            <a:extLst>
              <a:ext uri="{FF2B5EF4-FFF2-40B4-BE49-F238E27FC236}">
                <a16:creationId xmlns:a16="http://schemas.microsoft.com/office/drawing/2014/main" id="{A75332BB-719B-45B6-9863-2300F6521B11}"/>
              </a:ext>
            </a:extLst>
          </p:cNvPr>
          <p:cNvGraphicFramePr/>
          <p:nvPr>
            <p:extLst>
              <p:ext uri="{D42A27DB-BD31-4B8C-83A1-F6EECF244321}">
                <p14:modId xmlns:p14="http://schemas.microsoft.com/office/powerpoint/2010/main" val="4024444101"/>
              </p:ext>
            </p:extLst>
          </p:nvPr>
        </p:nvGraphicFramePr>
        <p:xfrm>
          <a:off x="457200" y="3560711"/>
          <a:ext cx="3200400" cy="1631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F96A9563-FF9A-4FCE-B135-14280F3759BA}"/>
              </a:ext>
            </a:extLst>
          </p:cNvPr>
          <p:cNvSpPr>
            <a:spLocks noGrp="1"/>
          </p:cNvSpPr>
          <p:nvPr>
            <p:ph type="sldNum" sz="quarter" idx="12"/>
          </p:nvPr>
        </p:nvSpPr>
        <p:spPr/>
        <p:txBody>
          <a:bodyPr/>
          <a:lstStyle/>
          <a:p>
            <a:fld id="{202C172D-DE7F-414E-B083-3DF674A9C677}" type="slidenum">
              <a:rPr lang="en-US" smtClean="0"/>
              <a:t>28</a:t>
            </a:fld>
            <a:endParaRPr lang="en-US"/>
          </a:p>
        </p:txBody>
      </p:sp>
    </p:spTree>
    <p:extLst>
      <p:ext uri="{BB962C8B-B14F-4D97-AF65-F5344CB8AC3E}">
        <p14:creationId xmlns:p14="http://schemas.microsoft.com/office/powerpoint/2010/main" val="189762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Women’s Clinics By Car</a:t>
            </a:r>
          </a:p>
        </p:txBody>
      </p:sp>
      <p:graphicFrame>
        <p:nvGraphicFramePr>
          <p:cNvPr id="10" name="Content Placeholder 5">
            <a:extLst>
              <a:ext uri="{FF2B5EF4-FFF2-40B4-BE49-F238E27FC236}">
                <a16:creationId xmlns:a16="http://schemas.microsoft.com/office/drawing/2014/main" id="{C8D42E7B-3DE9-47C3-9363-75202CE9A42B}"/>
              </a:ext>
            </a:extLst>
          </p:cNvPr>
          <p:cNvGraphicFramePr>
            <a:graphicFrameLocks/>
          </p:cNvGraphicFramePr>
          <p:nvPr>
            <p:extLst>
              <p:ext uri="{D42A27DB-BD31-4B8C-83A1-F6EECF244321}">
                <p14:modId xmlns:p14="http://schemas.microsoft.com/office/powerpoint/2010/main" val="3266626007"/>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a:extLst>
              <a:ext uri="{FF2B5EF4-FFF2-40B4-BE49-F238E27FC236}">
                <a16:creationId xmlns:a16="http://schemas.microsoft.com/office/drawing/2014/main" id="{5BCA69ED-094F-4F22-9277-97BA8CFB0588}"/>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3003" r="1701"/>
          <a:stretch/>
        </p:blipFill>
        <p:spPr>
          <a:xfrm>
            <a:off x="4751515" y="0"/>
            <a:ext cx="7440485" cy="6858000"/>
          </a:xfrm>
        </p:spPr>
      </p:pic>
      <p:sp>
        <p:nvSpPr>
          <p:cNvPr id="3" name="Slide Number Placeholder 2">
            <a:extLst>
              <a:ext uri="{FF2B5EF4-FFF2-40B4-BE49-F238E27FC236}">
                <a16:creationId xmlns:a16="http://schemas.microsoft.com/office/drawing/2014/main" id="{0BF0CFD0-8FA4-43C5-9D66-1DA4A31E6766}"/>
              </a:ext>
            </a:extLst>
          </p:cNvPr>
          <p:cNvSpPr>
            <a:spLocks noGrp="1"/>
          </p:cNvSpPr>
          <p:nvPr>
            <p:ph type="sldNum" sz="quarter" idx="12"/>
          </p:nvPr>
        </p:nvSpPr>
        <p:spPr/>
        <p:txBody>
          <a:bodyPr/>
          <a:lstStyle/>
          <a:p>
            <a:fld id="{202C172D-DE7F-414E-B083-3DF674A9C677}" type="slidenum">
              <a:rPr lang="en-US" smtClean="0"/>
              <a:t>29</a:t>
            </a:fld>
            <a:endParaRPr lang="en-US"/>
          </a:p>
        </p:txBody>
      </p:sp>
    </p:spTree>
    <p:extLst>
      <p:ext uri="{BB962C8B-B14F-4D97-AF65-F5344CB8AC3E}">
        <p14:creationId xmlns:p14="http://schemas.microsoft.com/office/powerpoint/2010/main" val="54956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1C92-BC5E-409C-9DC3-2C65F3B0F750}"/>
              </a:ext>
            </a:extLst>
          </p:cNvPr>
          <p:cNvSpPr>
            <a:spLocks noGrp="1"/>
          </p:cNvSpPr>
          <p:nvPr>
            <p:ph type="title"/>
          </p:nvPr>
        </p:nvSpPr>
        <p:spPr/>
        <p:txBody>
          <a:bodyPr/>
          <a:lstStyle/>
          <a:p>
            <a:r>
              <a:rPr lang="en-US" dirty="0"/>
              <a:t>Methodology</a:t>
            </a:r>
          </a:p>
        </p:txBody>
      </p:sp>
      <p:graphicFrame>
        <p:nvGraphicFramePr>
          <p:cNvPr id="4" name="Content Placeholder 3">
            <a:extLst>
              <a:ext uri="{FF2B5EF4-FFF2-40B4-BE49-F238E27FC236}">
                <a16:creationId xmlns:a16="http://schemas.microsoft.com/office/drawing/2014/main" id="{3AD07323-49E3-4F8D-82A8-C45F31AC359A}"/>
              </a:ext>
            </a:extLst>
          </p:cNvPr>
          <p:cNvGraphicFramePr>
            <a:graphicFrameLocks noGrp="1"/>
          </p:cNvGraphicFramePr>
          <p:nvPr>
            <p:ph idx="1"/>
            <p:extLst>
              <p:ext uri="{D42A27DB-BD31-4B8C-83A1-F6EECF244321}">
                <p14:modId xmlns:p14="http://schemas.microsoft.com/office/powerpoint/2010/main" val="305720467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7243632-2ECB-482E-81C3-9594D277E6DF}"/>
              </a:ext>
            </a:extLst>
          </p:cNvPr>
          <p:cNvSpPr>
            <a:spLocks noGrp="1"/>
          </p:cNvSpPr>
          <p:nvPr>
            <p:ph type="sldNum" sz="quarter" idx="12"/>
          </p:nvPr>
        </p:nvSpPr>
        <p:spPr/>
        <p:txBody>
          <a:bodyPr/>
          <a:lstStyle/>
          <a:p>
            <a:fld id="{202C172D-DE7F-414E-B083-3DF674A9C677}" type="slidenum">
              <a:rPr lang="en-US" smtClean="0"/>
              <a:t>3</a:t>
            </a:fld>
            <a:endParaRPr lang="en-US"/>
          </a:p>
        </p:txBody>
      </p:sp>
    </p:spTree>
    <p:extLst>
      <p:ext uri="{BB962C8B-B14F-4D97-AF65-F5344CB8AC3E}">
        <p14:creationId xmlns:p14="http://schemas.microsoft.com/office/powerpoint/2010/main" val="193067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Women’s Clinics By Transit</a:t>
            </a:r>
          </a:p>
        </p:txBody>
      </p:sp>
      <p:graphicFrame>
        <p:nvGraphicFramePr>
          <p:cNvPr id="10" name="Content Placeholder 5">
            <a:extLst>
              <a:ext uri="{FF2B5EF4-FFF2-40B4-BE49-F238E27FC236}">
                <a16:creationId xmlns:a16="http://schemas.microsoft.com/office/drawing/2014/main" id="{5DDD297A-DD93-42DB-82B9-CA01F717F3B6}"/>
              </a:ext>
            </a:extLst>
          </p:cNvPr>
          <p:cNvGraphicFramePr>
            <a:graphicFrameLocks/>
          </p:cNvGraphicFramePr>
          <p:nvPr>
            <p:extLst>
              <p:ext uri="{D42A27DB-BD31-4B8C-83A1-F6EECF244321}">
                <p14:modId xmlns:p14="http://schemas.microsoft.com/office/powerpoint/2010/main" val="4155763878"/>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A close up of a map&#10;&#10;Description generated with high confidence">
            <a:extLst>
              <a:ext uri="{FF2B5EF4-FFF2-40B4-BE49-F238E27FC236}">
                <a16:creationId xmlns:a16="http://schemas.microsoft.com/office/drawing/2014/main" id="{EA38F0EB-C327-4527-A8E6-3B88B9E4CCF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850922" y="1"/>
            <a:ext cx="7341078" cy="6858000"/>
          </a:xfrm>
        </p:spPr>
      </p:pic>
      <p:sp>
        <p:nvSpPr>
          <p:cNvPr id="3" name="Slide Number Placeholder 2">
            <a:extLst>
              <a:ext uri="{FF2B5EF4-FFF2-40B4-BE49-F238E27FC236}">
                <a16:creationId xmlns:a16="http://schemas.microsoft.com/office/drawing/2014/main" id="{3AF77A18-1285-408B-9455-FC633FA8B16D}"/>
              </a:ext>
            </a:extLst>
          </p:cNvPr>
          <p:cNvSpPr>
            <a:spLocks noGrp="1"/>
          </p:cNvSpPr>
          <p:nvPr>
            <p:ph type="sldNum" sz="quarter" idx="12"/>
          </p:nvPr>
        </p:nvSpPr>
        <p:spPr/>
        <p:txBody>
          <a:bodyPr/>
          <a:lstStyle/>
          <a:p>
            <a:fld id="{202C172D-DE7F-414E-B083-3DF674A9C677}" type="slidenum">
              <a:rPr lang="en-US" smtClean="0"/>
              <a:t>30</a:t>
            </a:fld>
            <a:endParaRPr lang="en-US"/>
          </a:p>
        </p:txBody>
      </p:sp>
    </p:spTree>
    <p:extLst>
      <p:ext uri="{BB962C8B-B14F-4D97-AF65-F5344CB8AC3E}">
        <p14:creationId xmlns:p14="http://schemas.microsoft.com/office/powerpoint/2010/main" val="185102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AF7E1F-DA64-4F04-A48B-E28E0DE47FC1}"/>
              </a:ext>
            </a:extLst>
          </p:cNvPr>
          <p:cNvSpPr>
            <a:spLocks noGrp="1"/>
          </p:cNvSpPr>
          <p:nvPr>
            <p:ph type="title"/>
          </p:nvPr>
        </p:nvSpPr>
        <p:spPr>
          <a:xfrm>
            <a:off x="477078" y="516835"/>
            <a:ext cx="3100136" cy="2103875"/>
          </a:xfrm>
        </p:spPr>
        <p:txBody>
          <a:bodyPr>
            <a:normAutofit/>
          </a:bodyPr>
          <a:lstStyle/>
          <a:p>
            <a:r>
              <a:rPr lang="en-US" altLang="zh-TW" sz="3600" dirty="0"/>
              <a:t>Combination Map</a:t>
            </a:r>
            <a:endParaRPr lang="en-US" sz="3600" dirty="0"/>
          </a:p>
        </p:txBody>
      </p:sp>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5FEE973E-A94F-402F-AF00-ABC1CC4706D7}"/>
              </a:ext>
            </a:extLst>
          </p:cNvPr>
          <p:cNvGraphicFramePr>
            <a:graphicFrameLocks noGrp="1"/>
          </p:cNvGraphicFramePr>
          <p:nvPr>
            <p:ph idx="1"/>
            <p:extLst>
              <p:ext uri="{D42A27DB-BD31-4B8C-83A1-F6EECF244321}">
                <p14:modId xmlns:p14="http://schemas.microsoft.com/office/powerpoint/2010/main" val="1213319373"/>
              </p:ext>
            </p:extLst>
          </p:nvPr>
        </p:nvGraphicFramePr>
        <p:xfrm>
          <a:off x="492125" y="2736850"/>
          <a:ext cx="3084513" cy="3365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lose up of a map&#10;&#10;Description generated with high confidence">
            <a:extLst>
              <a:ext uri="{FF2B5EF4-FFF2-40B4-BE49-F238E27FC236}">
                <a16:creationId xmlns:a16="http://schemas.microsoft.com/office/drawing/2014/main" id="{2B561978-5CED-4E3D-889C-0044E474B6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2836" y="-1"/>
            <a:ext cx="8083479" cy="6857995"/>
          </a:xfrm>
          <a:prstGeom prst="rect">
            <a:avLst/>
          </a:prstGeom>
        </p:spPr>
      </p:pic>
      <p:sp>
        <p:nvSpPr>
          <p:cNvPr id="3" name="Slide Number Placeholder 2">
            <a:extLst>
              <a:ext uri="{FF2B5EF4-FFF2-40B4-BE49-F238E27FC236}">
                <a16:creationId xmlns:a16="http://schemas.microsoft.com/office/drawing/2014/main" id="{E1C9132E-E1DA-44A5-AFB7-B13A877FF463}"/>
              </a:ext>
            </a:extLst>
          </p:cNvPr>
          <p:cNvSpPr>
            <a:spLocks noGrp="1"/>
          </p:cNvSpPr>
          <p:nvPr>
            <p:ph type="sldNum" sz="quarter" idx="12"/>
          </p:nvPr>
        </p:nvSpPr>
        <p:spPr/>
        <p:txBody>
          <a:bodyPr/>
          <a:lstStyle/>
          <a:p>
            <a:fld id="{202C172D-DE7F-414E-B083-3DF674A9C677}" type="slidenum">
              <a:rPr lang="en-US" smtClean="0"/>
              <a:t>31</a:t>
            </a:fld>
            <a:endParaRPr lang="en-US"/>
          </a:p>
        </p:txBody>
      </p:sp>
    </p:spTree>
    <p:extLst>
      <p:ext uri="{BB962C8B-B14F-4D97-AF65-F5344CB8AC3E}">
        <p14:creationId xmlns:p14="http://schemas.microsoft.com/office/powerpoint/2010/main" val="859665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p:txBody>
          <a:bodyPr anchor="ctr">
            <a:normAutofit/>
          </a:bodyPr>
          <a:lstStyle/>
          <a:p>
            <a:pPr algn="r"/>
            <a:r>
              <a:rPr lang="en-US" sz="4400" dirty="0"/>
              <a:t>Women’s Clinics Insights</a:t>
            </a:r>
          </a:p>
        </p:txBody>
      </p:sp>
      <p:graphicFrame>
        <p:nvGraphicFramePr>
          <p:cNvPr id="5" name="Diagram 4">
            <a:extLst>
              <a:ext uri="{FF2B5EF4-FFF2-40B4-BE49-F238E27FC236}">
                <a16:creationId xmlns:a16="http://schemas.microsoft.com/office/drawing/2014/main" id="{7E0573D7-9FF5-4B43-A5C0-BC658350E550}"/>
              </a:ext>
            </a:extLst>
          </p:cNvPr>
          <p:cNvGraphicFramePr/>
          <p:nvPr>
            <p:extLst>
              <p:ext uri="{D42A27DB-BD31-4B8C-83A1-F6EECF244321}">
                <p14:modId xmlns:p14="http://schemas.microsoft.com/office/powerpoint/2010/main" val="3015419521"/>
              </p:ext>
            </p:extLst>
          </p:nvPr>
        </p:nvGraphicFramePr>
        <p:xfrm>
          <a:off x="457200" y="3837177"/>
          <a:ext cx="3200400" cy="1678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A99D0983-79D5-400B-A87C-005773AD1851}"/>
              </a:ext>
            </a:extLst>
          </p:cNvPr>
          <p:cNvGrpSpPr/>
          <p:nvPr/>
        </p:nvGrpSpPr>
        <p:grpSpPr>
          <a:xfrm>
            <a:off x="3407622" y="1551177"/>
            <a:ext cx="8784378" cy="3428154"/>
            <a:chOff x="3060068" y="-52898"/>
            <a:chExt cx="8784378" cy="3428154"/>
          </a:xfrm>
        </p:grpSpPr>
        <p:graphicFrame>
          <p:nvGraphicFramePr>
            <p:cNvPr id="17" name="Chart 16">
              <a:extLst>
                <a:ext uri="{FF2B5EF4-FFF2-40B4-BE49-F238E27FC236}">
                  <a16:creationId xmlns:a16="http://schemas.microsoft.com/office/drawing/2014/main" id="{8938B83B-DA9D-4E34-AE44-486FF2CDD7CB}"/>
                </a:ext>
              </a:extLst>
            </p:cNvPr>
            <p:cNvGraphicFramePr/>
            <p:nvPr>
              <p:extLst/>
            </p:nvPr>
          </p:nvGraphicFramePr>
          <p:xfrm>
            <a:off x="3060068" y="-52898"/>
            <a:ext cx="4654778" cy="342815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a:extLst>
                <a:ext uri="{FF2B5EF4-FFF2-40B4-BE49-F238E27FC236}">
                  <a16:creationId xmlns:a16="http://schemas.microsoft.com/office/drawing/2014/main" id="{F84BD27B-9E71-4899-A7D4-A424B6C2CBFB}"/>
                </a:ext>
              </a:extLst>
            </p:cNvPr>
            <p:cNvGraphicFramePr/>
            <p:nvPr>
              <p:extLst/>
            </p:nvPr>
          </p:nvGraphicFramePr>
          <p:xfrm>
            <a:off x="6471401" y="-52898"/>
            <a:ext cx="5373045" cy="3428153"/>
          </p:xfrm>
          <a:graphic>
            <a:graphicData uri="http://schemas.openxmlformats.org/drawingml/2006/chart">
              <c:chart xmlns:c="http://schemas.openxmlformats.org/drawingml/2006/chart" xmlns:r="http://schemas.openxmlformats.org/officeDocument/2006/relationships" r:id="rId9"/>
            </a:graphicData>
          </a:graphic>
        </p:graphicFrame>
      </p:grpSp>
      <p:sp>
        <p:nvSpPr>
          <p:cNvPr id="3" name="Slide Number Placeholder 2">
            <a:extLst>
              <a:ext uri="{FF2B5EF4-FFF2-40B4-BE49-F238E27FC236}">
                <a16:creationId xmlns:a16="http://schemas.microsoft.com/office/drawing/2014/main" id="{50F41FE4-3D36-4577-9C8F-376E80C91432}"/>
              </a:ext>
            </a:extLst>
          </p:cNvPr>
          <p:cNvSpPr>
            <a:spLocks noGrp="1"/>
          </p:cNvSpPr>
          <p:nvPr>
            <p:ph type="sldNum" sz="quarter" idx="12"/>
          </p:nvPr>
        </p:nvSpPr>
        <p:spPr/>
        <p:txBody>
          <a:bodyPr/>
          <a:lstStyle/>
          <a:p>
            <a:fld id="{202C172D-DE7F-414E-B083-3DF674A9C677}" type="slidenum">
              <a:rPr lang="en-US" smtClean="0"/>
              <a:t>32</a:t>
            </a:fld>
            <a:endParaRPr lang="en-US"/>
          </a:p>
        </p:txBody>
      </p:sp>
    </p:spTree>
    <p:extLst>
      <p:ext uri="{BB962C8B-B14F-4D97-AF65-F5344CB8AC3E}">
        <p14:creationId xmlns:p14="http://schemas.microsoft.com/office/powerpoint/2010/main" val="299539467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itle 1">
            <a:extLst>
              <a:ext uri="{FF2B5EF4-FFF2-40B4-BE49-F238E27FC236}">
                <a16:creationId xmlns:a16="http://schemas.microsoft.com/office/drawing/2014/main" id="{861EB8B9-6F6B-45BB-961C-EE78D7C88EBC}"/>
              </a:ext>
            </a:extLst>
          </p:cNvPr>
          <p:cNvSpPr>
            <a:spLocks noGrp="1"/>
          </p:cNvSpPr>
          <p:nvPr>
            <p:ph type="title"/>
          </p:nvPr>
        </p:nvSpPr>
        <p:spPr>
          <a:xfrm>
            <a:off x="457200" y="594359"/>
            <a:ext cx="3200400" cy="2286000"/>
          </a:xfrm>
        </p:spPr>
        <p:txBody>
          <a:bodyPr anchor="ctr">
            <a:normAutofit/>
          </a:bodyPr>
          <a:lstStyle/>
          <a:p>
            <a:pPr algn="r"/>
            <a:r>
              <a:rPr lang="en-US" sz="4400" dirty="0"/>
              <a:t>Women’s Clinics Insights</a:t>
            </a:r>
          </a:p>
        </p:txBody>
      </p:sp>
      <p:graphicFrame>
        <p:nvGraphicFramePr>
          <p:cNvPr id="23" name="Diagram 22">
            <a:extLst>
              <a:ext uri="{FF2B5EF4-FFF2-40B4-BE49-F238E27FC236}">
                <a16:creationId xmlns:a16="http://schemas.microsoft.com/office/drawing/2014/main" id="{B7C570B0-15E4-4613-A99A-FCB75D828395}"/>
              </a:ext>
            </a:extLst>
          </p:cNvPr>
          <p:cNvGraphicFramePr/>
          <p:nvPr>
            <p:extLst>
              <p:ext uri="{D42A27DB-BD31-4B8C-83A1-F6EECF244321}">
                <p14:modId xmlns:p14="http://schemas.microsoft.com/office/powerpoint/2010/main" val="3729293272"/>
              </p:ext>
            </p:extLst>
          </p:nvPr>
        </p:nvGraphicFramePr>
        <p:xfrm>
          <a:off x="457200" y="3761275"/>
          <a:ext cx="3200400" cy="169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 up of a map&#10;&#10;Description generated with high confidence">
            <a:extLst>
              <a:ext uri="{FF2B5EF4-FFF2-40B4-BE49-F238E27FC236}">
                <a16:creationId xmlns:a16="http://schemas.microsoft.com/office/drawing/2014/main" id="{52C9194A-EC89-4D9C-9348-B3C9DDD1114C}"/>
              </a:ext>
            </a:extLst>
          </p:cNvPr>
          <p:cNvPicPr>
            <a:picLocks noChangeAspect="1"/>
          </p:cNvPicPr>
          <p:nvPr/>
        </p:nvPicPr>
        <p:blipFill rotWithShape="1">
          <a:blip r:embed="rId7">
            <a:extLst>
              <a:ext uri="{28A0092B-C50C-407E-A947-70E740481C1C}">
                <a14:useLocalDpi xmlns:a14="http://schemas.microsoft.com/office/drawing/2010/main" val="0"/>
              </a:ext>
            </a:extLst>
          </a:blip>
          <a:srcRect t="3876" b="1652"/>
          <a:stretch/>
        </p:blipFill>
        <p:spPr>
          <a:xfrm>
            <a:off x="4415752" y="0"/>
            <a:ext cx="7770563" cy="6858000"/>
          </a:xfrm>
          <a:prstGeom prst="rect">
            <a:avLst/>
          </a:prstGeom>
        </p:spPr>
      </p:pic>
      <p:sp>
        <p:nvSpPr>
          <p:cNvPr id="2" name="Slide Number Placeholder 1">
            <a:extLst>
              <a:ext uri="{FF2B5EF4-FFF2-40B4-BE49-F238E27FC236}">
                <a16:creationId xmlns:a16="http://schemas.microsoft.com/office/drawing/2014/main" id="{AB25E829-255A-40FB-A2BA-4A06D49CE00E}"/>
              </a:ext>
            </a:extLst>
          </p:cNvPr>
          <p:cNvSpPr>
            <a:spLocks noGrp="1"/>
          </p:cNvSpPr>
          <p:nvPr>
            <p:ph type="sldNum" sz="quarter" idx="12"/>
          </p:nvPr>
        </p:nvSpPr>
        <p:spPr/>
        <p:txBody>
          <a:bodyPr/>
          <a:lstStyle/>
          <a:p>
            <a:fld id="{202C172D-DE7F-414E-B083-3DF674A9C677}" type="slidenum">
              <a:rPr lang="en-US" smtClean="0"/>
              <a:t>33</a:t>
            </a:fld>
            <a:endParaRPr lang="en-US"/>
          </a:p>
        </p:txBody>
      </p:sp>
    </p:spTree>
    <p:extLst>
      <p:ext uri="{BB962C8B-B14F-4D97-AF65-F5344CB8AC3E}">
        <p14:creationId xmlns:p14="http://schemas.microsoft.com/office/powerpoint/2010/main" val="3239768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749355" cy="1259894"/>
          </a:xfrm>
        </p:spPr>
        <p:txBody>
          <a:bodyPr>
            <a:noAutofit/>
          </a:bodyPr>
          <a:lstStyle/>
          <a:p>
            <a:r>
              <a:rPr lang="en-US" sz="4000" dirty="0"/>
              <a:t>Basic Medical Clinics By Car</a:t>
            </a:r>
          </a:p>
        </p:txBody>
      </p:sp>
      <p:graphicFrame>
        <p:nvGraphicFramePr>
          <p:cNvPr id="9" name="Content Placeholder 5">
            <a:extLst>
              <a:ext uri="{FF2B5EF4-FFF2-40B4-BE49-F238E27FC236}">
                <a16:creationId xmlns:a16="http://schemas.microsoft.com/office/drawing/2014/main" id="{7060D9B1-AED6-4E1E-BDAC-0BC0C485B57E}"/>
              </a:ext>
            </a:extLst>
          </p:cNvPr>
          <p:cNvGraphicFramePr>
            <a:graphicFrameLocks noGrp="1"/>
          </p:cNvGraphicFramePr>
          <p:nvPr>
            <p:ph idx="1"/>
            <p:extLst>
              <p:ext uri="{D42A27DB-BD31-4B8C-83A1-F6EECF244321}">
                <p14:modId xmlns:p14="http://schemas.microsoft.com/office/powerpoint/2010/main" val="3109273993"/>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map, text&#10;&#10;Description generated with very high confidence">
            <a:extLst>
              <a:ext uri="{FF2B5EF4-FFF2-40B4-BE49-F238E27FC236}">
                <a16:creationId xmlns:a16="http://schemas.microsoft.com/office/drawing/2014/main" id="{7D8413FD-815F-42B6-B42D-5EE6728565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5306" y="-1"/>
            <a:ext cx="7526694" cy="6859463"/>
          </a:xfrm>
          <a:prstGeom prst="rect">
            <a:avLst/>
          </a:prstGeom>
        </p:spPr>
      </p:pic>
      <p:sp>
        <p:nvSpPr>
          <p:cNvPr id="3" name="Slide Number Placeholder 2">
            <a:extLst>
              <a:ext uri="{FF2B5EF4-FFF2-40B4-BE49-F238E27FC236}">
                <a16:creationId xmlns:a16="http://schemas.microsoft.com/office/drawing/2014/main" id="{D9C5352E-3DA7-49BB-853A-F7BCBCFF757F}"/>
              </a:ext>
            </a:extLst>
          </p:cNvPr>
          <p:cNvSpPr>
            <a:spLocks noGrp="1"/>
          </p:cNvSpPr>
          <p:nvPr>
            <p:ph type="sldNum" sz="quarter" idx="12"/>
          </p:nvPr>
        </p:nvSpPr>
        <p:spPr/>
        <p:txBody>
          <a:bodyPr/>
          <a:lstStyle/>
          <a:p>
            <a:fld id="{202C172D-DE7F-414E-B083-3DF674A9C677}" type="slidenum">
              <a:rPr lang="en-US" smtClean="0"/>
              <a:t>34</a:t>
            </a:fld>
            <a:endParaRPr lang="en-US"/>
          </a:p>
        </p:txBody>
      </p:sp>
    </p:spTree>
    <p:extLst>
      <p:ext uri="{BB962C8B-B14F-4D97-AF65-F5344CB8AC3E}">
        <p14:creationId xmlns:p14="http://schemas.microsoft.com/office/powerpoint/2010/main" val="1269895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836248" cy="1259894"/>
          </a:xfrm>
        </p:spPr>
        <p:txBody>
          <a:bodyPr>
            <a:noAutofit/>
          </a:bodyPr>
          <a:lstStyle/>
          <a:p>
            <a:r>
              <a:rPr lang="en-US" sz="4000" dirty="0"/>
              <a:t>Basic Medical Clinics By Transit</a:t>
            </a:r>
          </a:p>
        </p:txBody>
      </p:sp>
      <p:graphicFrame>
        <p:nvGraphicFramePr>
          <p:cNvPr id="11" name="Content Placeholder 5">
            <a:extLst>
              <a:ext uri="{FF2B5EF4-FFF2-40B4-BE49-F238E27FC236}">
                <a16:creationId xmlns:a16="http://schemas.microsoft.com/office/drawing/2014/main" id="{B1BD9466-B9B5-4FD3-98CA-89842AFCEA0B}"/>
              </a:ext>
            </a:extLst>
          </p:cNvPr>
          <p:cNvGraphicFramePr>
            <a:graphicFrameLocks noGrp="1"/>
          </p:cNvGraphicFramePr>
          <p:nvPr>
            <p:ph idx="1"/>
            <p:extLst>
              <p:ext uri="{D42A27DB-BD31-4B8C-83A1-F6EECF244321}">
                <p14:modId xmlns:p14="http://schemas.microsoft.com/office/powerpoint/2010/main" val="3096943737"/>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lose up of a map&#10;&#10;Description generated with high confidence">
            <a:extLst>
              <a:ext uri="{FF2B5EF4-FFF2-40B4-BE49-F238E27FC236}">
                <a16:creationId xmlns:a16="http://schemas.microsoft.com/office/drawing/2014/main" id="{8377569E-5800-49D5-A482-E56A41D772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841" y="0"/>
            <a:ext cx="7573159" cy="6858000"/>
          </a:xfrm>
          <a:prstGeom prst="rect">
            <a:avLst/>
          </a:prstGeom>
        </p:spPr>
      </p:pic>
      <p:sp>
        <p:nvSpPr>
          <p:cNvPr id="3" name="Slide Number Placeholder 2">
            <a:extLst>
              <a:ext uri="{FF2B5EF4-FFF2-40B4-BE49-F238E27FC236}">
                <a16:creationId xmlns:a16="http://schemas.microsoft.com/office/drawing/2014/main" id="{6B9D4906-6A6E-4914-B8A0-6FF3DF6B83AA}"/>
              </a:ext>
            </a:extLst>
          </p:cNvPr>
          <p:cNvSpPr>
            <a:spLocks noGrp="1"/>
          </p:cNvSpPr>
          <p:nvPr>
            <p:ph type="sldNum" sz="quarter" idx="12"/>
          </p:nvPr>
        </p:nvSpPr>
        <p:spPr/>
        <p:txBody>
          <a:bodyPr/>
          <a:lstStyle/>
          <a:p>
            <a:fld id="{202C172D-DE7F-414E-B083-3DF674A9C677}" type="slidenum">
              <a:rPr lang="en-US" smtClean="0"/>
              <a:t>35</a:t>
            </a:fld>
            <a:endParaRPr lang="en-US"/>
          </a:p>
        </p:txBody>
      </p:sp>
    </p:spTree>
    <p:extLst>
      <p:ext uri="{BB962C8B-B14F-4D97-AF65-F5344CB8AC3E}">
        <p14:creationId xmlns:p14="http://schemas.microsoft.com/office/powerpoint/2010/main" val="10782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p:txBody>
          <a:bodyPr anchor="ctr">
            <a:normAutofit/>
          </a:bodyPr>
          <a:lstStyle/>
          <a:p>
            <a:pPr algn="r"/>
            <a:r>
              <a:rPr lang="en-US" sz="4400" dirty="0"/>
              <a:t>Basic Medical Clinics Insights</a:t>
            </a:r>
          </a:p>
        </p:txBody>
      </p:sp>
      <p:graphicFrame>
        <p:nvGraphicFramePr>
          <p:cNvPr id="7" name="Diagram 6">
            <a:extLst>
              <a:ext uri="{FF2B5EF4-FFF2-40B4-BE49-F238E27FC236}">
                <a16:creationId xmlns:a16="http://schemas.microsoft.com/office/drawing/2014/main" id="{4E548573-81BC-46F0-907A-8C99D1B656CA}"/>
              </a:ext>
            </a:extLst>
          </p:cNvPr>
          <p:cNvGraphicFramePr/>
          <p:nvPr>
            <p:extLst>
              <p:ext uri="{D42A27DB-BD31-4B8C-83A1-F6EECF244321}">
                <p14:modId xmlns:p14="http://schemas.microsoft.com/office/powerpoint/2010/main" val="4076589453"/>
              </p:ext>
            </p:extLst>
          </p:nvPr>
        </p:nvGraphicFramePr>
        <p:xfrm>
          <a:off x="457200" y="3837177"/>
          <a:ext cx="3200400" cy="169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3E13D4F0-F6B3-42E2-9231-2CABFD30BFBF}"/>
              </a:ext>
            </a:extLst>
          </p:cNvPr>
          <p:cNvGrpSpPr/>
          <p:nvPr/>
        </p:nvGrpSpPr>
        <p:grpSpPr>
          <a:xfrm>
            <a:off x="3407622" y="1551177"/>
            <a:ext cx="8784378" cy="3428154"/>
            <a:chOff x="3060068" y="-52898"/>
            <a:chExt cx="8784378" cy="3428154"/>
          </a:xfrm>
        </p:grpSpPr>
        <p:graphicFrame>
          <p:nvGraphicFramePr>
            <p:cNvPr id="9" name="Chart 8">
              <a:extLst>
                <a:ext uri="{FF2B5EF4-FFF2-40B4-BE49-F238E27FC236}">
                  <a16:creationId xmlns:a16="http://schemas.microsoft.com/office/drawing/2014/main" id="{AF747AF0-7A21-4376-A454-5071F6605FFF}"/>
                </a:ext>
              </a:extLst>
            </p:cNvPr>
            <p:cNvGraphicFramePr/>
            <p:nvPr>
              <p:extLst/>
            </p:nvPr>
          </p:nvGraphicFramePr>
          <p:xfrm>
            <a:off x="3060068" y="-52898"/>
            <a:ext cx="4654778" cy="34281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EDC603AC-4ABC-42DA-BEE0-657DCDB7A46B}"/>
                </a:ext>
              </a:extLst>
            </p:cNvPr>
            <p:cNvGraphicFramePr/>
            <p:nvPr>
              <p:extLst/>
            </p:nvPr>
          </p:nvGraphicFramePr>
          <p:xfrm>
            <a:off x="6471401" y="-52898"/>
            <a:ext cx="5373045" cy="3428153"/>
          </p:xfrm>
          <a:graphic>
            <a:graphicData uri="http://schemas.openxmlformats.org/drawingml/2006/chart">
              <c:chart xmlns:c="http://schemas.openxmlformats.org/drawingml/2006/chart" xmlns:r="http://schemas.openxmlformats.org/officeDocument/2006/relationships" r:id="rId8"/>
            </a:graphicData>
          </a:graphic>
        </p:graphicFrame>
      </p:grpSp>
      <p:sp>
        <p:nvSpPr>
          <p:cNvPr id="3" name="Slide Number Placeholder 2">
            <a:extLst>
              <a:ext uri="{FF2B5EF4-FFF2-40B4-BE49-F238E27FC236}">
                <a16:creationId xmlns:a16="http://schemas.microsoft.com/office/drawing/2014/main" id="{86E851A9-F01A-4743-8B3F-2CB57CD45FE8}"/>
              </a:ext>
            </a:extLst>
          </p:cNvPr>
          <p:cNvSpPr>
            <a:spLocks noGrp="1"/>
          </p:cNvSpPr>
          <p:nvPr>
            <p:ph type="sldNum" sz="quarter" idx="12"/>
          </p:nvPr>
        </p:nvSpPr>
        <p:spPr/>
        <p:txBody>
          <a:bodyPr/>
          <a:lstStyle/>
          <a:p>
            <a:fld id="{202C172D-DE7F-414E-B083-3DF674A9C677}" type="slidenum">
              <a:rPr lang="en-US" smtClean="0"/>
              <a:t>36</a:t>
            </a:fld>
            <a:endParaRPr lang="en-US"/>
          </a:p>
        </p:txBody>
      </p:sp>
    </p:spTree>
    <p:extLst>
      <p:ext uri="{BB962C8B-B14F-4D97-AF65-F5344CB8AC3E}">
        <p14:creationId xmlns:p14="http://schemas.microsoft.com/office/powerpoint/2010/main" val="4094107799"/>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61EB8B9-6F6B-45BB-961C-EE78D7C88EBC}"/>
              </a:ext>
            </a:extLst>
          </p:cNvPr>
          <p:cNvSpPr>
            <a:spLocks noGrp="1"/>
          </p:cNvSpPr>
          <p:nvPr>
            <p:ph type="title"/>
          </p:nvPr>
        </p:nvSpPr>
        <p:spPr>
          <a:xfrm>
            <a:off x="457200" y="594359"/>
            <a:ext cx="3200400" cy="2286000"/>
          </a:xfrm>
        </p:spPr>
        <p:txBody>
          <a:bodyPr anchor="ctr">
            <a:normAutofit/>
          </a:bodyPr>
          <a:lstStyle/>
          <a:p>
            <a:pPr algn="r"/>
            <a:r>
              <a:rPr lang="en-US" sz="4400" dirty="0"/>
              <a:t>Basic Medical Clinics Insights</a:t>
            </a:r>
          </a:p>
        </p:txBody>
      </p:sp>
      <p:graphicFrame>
        <p:nvGraphicFramePr>
          <p:cNvPr id="12" name="Diagram 11">
            <a:extLst>
              <a:ext uri="{FF2B5EF4-FFF2-40B4-BE49-F238E27FC236}">
                <a16:creationId xmlns:a16="http://schemas.microsoft.com/office/drawing/2014/main" id="{050A5ACD-F3C7-410C-8DAC-BFB8ADE55C9A}"/>
              </a:ext>
            </a:extLst>
          </p:cNvPr>
          <p:cNvGraphicFramePr/>
          <p:nvPr>
            <p:extLst>
              <p:ext uri="{D42A27DB-BD31-4B8C-83A1-F6EECF244321}">
                <p14:modId xmlns:p14="http://schemas.microsoft.com/office/powerpoint/2010/main" val="1513338192"/>
              </p:ext>
            </p:extLst>
          </p:nvPr>
        </p:nvGraphicFramePr>
        <p:xfrm>
          <a:off x="457200" y="3977642"/>
          <a:ext cx="3200400" cy="170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 up of a map&#10;&#10;Description generated with high confidence">
            <a:extLst>
              <a:ext uri="{FF2B5EF4-FFF2-40B4-BE49-F238E27FC236}">
                <a16:creationId xmlns:a16="http://schemas.microsoft.com/office/drawing/2014/main" id="{0CA4EAB7-3F99-4769-8D52-B9C46976C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841" y="0"/>
            <a:ext cx="7573159" cy="6858000"/>
          </a:xfrm>
          <a:prstGeom prst="rect">
            <a:avLst/>
          </a:prstGeom>
        </p:spPr>
      </p:pic>
      <p:sp>
        <p:nvSpPr>
          <p:cNvPr id="2" name="Slide Number Placeholder 1">
            <a:extLst>
              <a:ext uri="{FF2B5EF4-FFF2-40B4-BE49-F238E27FC236}">
                <a16:creationId xmlns:a16="http://schemas.microsoft.com/office/drawing/2014/main" id="{61AD7CF1-402F-472C-9D68-CAC02D01856D}"/>
              </a:ext>
            </a:extLst>
          </p:cNvPr>
          <p:cNvSpPr>
            <a:spLocks noGrp="1"/>
          </p:cNvSpPr>
          <p:nvPr>
            <p:ph type="sldNum" sz="quarter" idx="12"/>
          </p:nvPr>
        </p:nvSpPr>
        <p:spPr/>
        <p:txBody>
          <a:bodyPr/>
          <a:lstStyle/>
          <a:p>
            <a:fld id="{202C172D-DE7F-414E-B083-3DF674A9C677}" type="slidenum">
              <a:rPr lang="en-US" smtClean="0"/>
              <a:t>37</a:t>
            </a:fld>
            <a:endParaRPr lang="en-US"/>
          </a:p>
        </p:txBody>
      </p:sp>
    </p:spTree>
    <p:extLst>
      <p:ext uri="{BB962C8B-B14F-4D97-AF65-F5344CB8AC3E}">
        <p14:creationId xmlns:p14="http://schemas.microsoft.com/office/powerpoint/2010/main" val="4198426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800122" cy="1259894"/>
          </a:xfrm>
        </p:spPr>
        <p:txBody>
          <a:bodyPr>
            <a:normAutofit/>
          </a:bodyPr>
          <a:lstStyle/>
          <a:p>
            <a:r>
              <a:rPr lang="en-US" sz="4000" dirty="0"/>
              <a:t>WIC Centers</a:t>
            </a:r>
            <a:br>
              <a:rPr lang="en-US" sz="4000" dirty="0"/>
            </a:br>
            <a:r>
              <a:rPr lang="en-US" sz="4000" dirty="0"/>
              <a:t>By Car</a:t>
            </a:r>
          </a:p>
        </p:txBody>
      </p:sp>
      <p:graphicFrame>
        <p:nvGraphicFramePr>
          <p:cNvPr id="11" name="Content Placeholder 5">
            <a:extLst>
              <a:ext uri="{FF2B5EF4-FFF2-40B4-BE49-F238E27FC236}">
                <a16:creationId xmlns:a16="http://schemas.microsoft.com/office/drawing/2014/main" id="{6B8AA49D-E29E-493D-A344-D97FB72593E3}"/>
              </a:ext>
            </a:extLst>
          </p:cNvPr>
          <p:cNvGraphicFramePr>
            <a:graphicFrameLocks/>
          </p:cNvGraphicFramePr>
          <p:nvPr>
            <p:extLst>
              <p:ext uri="{D42A27DB-BD31-4B8C-83A1-F6EECF244321}">
                <p14:modId xmlns:p14="http://schemas.microsoft.com/office/powerpoint/2010/main" val="122658623"/>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descr="A close up of a map&#10;&#10;Description generated with high confidence">
            <a:extLst>
              <a:ext uri="{FF2B5EF4-FFF2-40B4-BE49-F238E27FC236}">
                <a16:creationId xmlns:a16="http://schemas.microsoft.com/office/drawing/2014/main" id="{8F28961A-838E-4E32-A82B-4F07ABA303B1}"/>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711273" y="0"/>
            <a:ext cx="7480728" cy="6858000"/>
          </a:xfrm>
        </p:spPr>
      </p:pic>
      <p:sp>
        <p:nvSpPr>
          <p:cNvPr id="3" name="Slide Number Placeholder 2">
            <a:extLst>
              <a:ext uri="{FF2B5EF4-FFF2-40B4-BE49-F238E27FC236}">
                <a16:creationId xmlns:a16="http://schemas.microsoft.com/office/drawing/2014/main" id="{622C5BC2-DA0D-499C-AF68-DE1ED9E0A59E}"/>
              </a:ext>
            </a:extLst>
          </p:cNvPr>
          <p:cNvSpPr>
            <a:spLocks noGrp="1"/>
          </p:cNvSpPr>
          <p:nvPr>
            <p:ph type="sldNum" sz="quarter" idx="12"/>
          </p:nvPr>
        </p:nvSpPr>
        <p:spPr/>
        <p:txBody>
          <a:bodyPr/>
          <a:lstStyle/>
          <a:p>
            <a:fld id="{202C172D-DE7F-414E-B083-3DF674A9C677}" type="slidenum">
              <a:rPr lang="en-US" smtClean="0"/>
              <a:t>38</a:t>
            </a:fld>
            <a:endParaRPr lang="en-US"/>
          </a:p>
        </p:txBody>
      </p:sp>
    </p:spTree>
    <p:extLst>
      <p:ext uri="{BB962C8B-B14F-4D97-AF65-F5344CB8AC3E}">
        <p14:creationId xmlns:p14="http://schemas.microsoft.com/office/powerpoint/2010/main" val="381626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4044074" cy="1259894"/>
          </a:xfrm>
        </p:spPr>
        <p:txBody>
          <a:bodyPr>
            <a:normAutofit/>
          </a:bodyPr>
          <a:lstStyle/>
          <a:p>
            <a:r>
              <a:rPr lang="en-US" sz="4000" dirty="0"/>
              <a:t>WIC Centers</a:t>
            </a:r>
            <a:br>
              <a:rPr lang="en-US" sz="4000" dirty="0"/>
            </a:br>
            <a:r>
              <a:rPr lang="en-US" sz="4000" dirty="0"/>
              <a:t>By Transit</a:t>
            </a:r>
          </a:p>
        </p:txBody>
      </p:sp>
      <p:graphicFrame>
        <p:nvGraphicFramePr>
          <p:cNvPr id="11" name="Content Placeholder 5">
            <a:extLst>
              <a:ext uri="{FF2B5EF4-FFF2-40B4-BE49-F238E27FC236}">
                <a16:creationId xmlns:a16="http://schemas.microsoft.com/office/drawing/2014/main" id="{E3823090-BD82-47F7-A5B1-400DCBA032F3}"/>
              </a:ext>
            </a:extLst>
          </p:cNvPr>
          <p:cNvGraphicFramePr>
            <a:graphicFrameLocks/>
          </p:cNvGraphicFramePr>
          <p:nvPr>
            <p:extLst>
              <p:ext uri="{D42A27DB-BD31-4B8C-83A1-F6EECF244321}">
                <p14:modId xmlns:p14="http://schemas.microsoft.com/office/powerpoint/2010/main" val="2759767098"/>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A close up of a map&#10;&#10;Description generated with high confidence">
            <a:extLst>
              <a:ext uri="{FF2B5EF4-FFF2-40B4-BE49-F238E27FC236}">
                <a16:creationId xmlns:a16="http://schemas.microsoft.com/office/drawing/2014/main" id="{29C49F01-D2FA-45A6-BCD1-F9D7A7CD838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709209" y="0"/>
            <a:ext cx="7482791" cy="6858000"/>
          </a:xfrm>
        </p:spPr>
      </p:pic>
      <p:sp>
        <p:nvSpPr>
          <p:cNvPr id="3" name="Slide Number Placeholder 2">
            <a:extLst>
              <a:ext uri="{FF2B5EF4-FFF2-40B4-BE49-F238E27FC236}">
                <a16:creationId xmlns:a16="http://schemas.microsoft.com/office/drawing/2014/main" id="{99CDF05F-F171-4219-A43E-83CCC18DBF19}"/>
              </a:ext>
            </a:extLst>
          </p:cNvPr>
          <p:cNvSpPr>
            <a:spLocks noGrp="1"/>
          </p:cNvSpPr>
          <p:nvPr>
            <p:ph type="sldNum" sz="quarter" idx="12"/>
          </p:nvPr>
        </p:nvSpPr>
        <p:spPr/>
        <p:txBody>
          <a:bodyPr/>
          <a:lstStyle/>
          <a:p>
            <a:fld id="{202C172D-DE7F-414E-B083-3DF674A9C677}" type="slidenum">
              <a:rPr lang="en-US" smtClean="0"/>
              <a:t>39</a:t>
            </a:fld>
            <a:endParaRPr lang="en-US"/>
          </a:p>
        </p:txBody>
      </p:sp>
    </p:spTree>
    <p:extLst>
      <p:ext uri="{BB962C8B-B14F-4D97-AF65-F5344CB8AC3E}">
        <p14:creationId xmlns:p14="http://schemas.microsoft.com/office/powerpoint/2010/main" val="4216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619" y="374901"/>
            <a:ext cx="8144267" cy="1018033"/>
          </a:xfrm>
        </p:spPr>
        <p:txBody>
          <a:bodyPr>
            <a:normAutofit/>
          </a:bodyPr>
          <a:lstStyle/>
          <a:p>
            <a:pPr algn="l"/>
            <a:r>
              <a:rPr lang="en-US" dirty="0"/>
              <a:t>LODES data</a:t>
            </a:r>
          </a:p>
        </p:txBody>
      </p:sp>
      <p:sp>
        <p:nvSpPr>
          <p:cNvPr id="3" name="Content Placeholder 2">
            <a:extLst>
              <a:ext uri="{FF2B5EF4-FFF2-40B4-BE49-F238E27FC236}">
                <a16:creationId xmlns:a16="http://schemas.microsoft.com/office/drawing/2014/main" id="{6D96CB6D-2A2A-4768-B513-9EB6A954B7CC}"/>
              </a:ext>
            </a:extLst>
          </p:cNvPr>
          <p:cNvSpPr>
            <a:spLocks noGrp="1"/>
          </p:cNvSpPr>
          <p:nvPr>
            <p:ph idx="1"/>
          </p:nvPr>
        </p:nvSpPr>
        <p:spPr>
          <a:xfrm>
            <a:off x="1097280" y="1845734"/>
            <a:ext cx="10058400" cy="4023360"/>
          </a:xfrm>
        </p:spPr>
        <p:txBody>
          <a:bodyPr>
            <a:normAutofit/>
          </a:bodyPr>
          <a:lstStyle/>
          <a:p>
            <a:pPr lvl="2"/>
            <a:r>
              <a:rPr lang="en-US" sz="2400" dirty="0"/>
              <a:t>CSV data files released at the state level.</a:t>
            </a:r>
          </a:p>
          <a:p>
            <a:pPr lvl="2"/>
            <a:r>
              <a:rPr lang="en-US" sz="2400" dirty="0"/>
              <a:t>3 types: Origin-Destination (OD), Residence Area Characteristic (RAC), Workplace Area Characteristic (WAC) – we use OD.</a:t>
            </a:r>
          </a:p>
          <a:p>
            <a:pPr lvl="2"/>
            <a:r>
              <a:rPr lang="en-US" sz="2400" dirty="0"/>
              <a:t>Each record is available on a Census Block level.</a:t>
            </a:r>
          </a:p>
          <a:p>
            <a:pPr lvl="2"/>
            <a:r>
              <a:rPr lang="en-US" sz="2400" dirty="0"/>
              <a:t>Aggregated to Census Block Group level.</a:t>
            </a:r>
          </a:p>
          <a:p>
            <a:pPr lvl="2"/>
            <a:endParaRPr lang="en-US" sz="2400" dirty="0"/>
          </a:p>
          <a:p>
            <a:pPr marL="384048" lvl="2" indent="0">
              <a:buNone/>
            </a:pPr>
            <a:endParaRPr lang="en-US" sz="2400" dirty="0"/>
          </a:p>
        </p:txBody>
      </p:sp>
      <p:pic>
        <p:nvPicPr>
          <p:cNvPr id="2" name="Picture 1">
            <a:extLst>
              <a:ext uri="{FF2B5EF4-FFF2-40B4-BE49-F238E27FC236}">
                <a16:creationId xmlns:a16="http://schemas.microsoft.com/office/drawing/2014/main" id="{ECF34755-E6D1-4640-AF6D-ED52610254FA}"/>
              </a:ext>
            </a:extLst>
          </p:cNvPr>
          <p:cNvPicPr>
            <a:picLocks noChangeAspect="1"/>
          </p:cNvPicPr>
          <p:nvPr/>
        </p:nvPicPr>
        <p:blipFill>
          <a:blip r:embed="rId2"/>
          <a:stretch>
            <a:fillRect/>
          </a:stretch>
        </p:blipFill>
        <p:spPr>
          <a:xfrm>
            <a:off x="273367" y="4185408"/>
            <a:ext cx="11706225" cy="733425"/>
          </a:xfrm>
          <a:prstGeom prst="rect">
            <a:avLst/>
          </a:prstGeom>
        </p:spPr>
      </p:pic>
      <p:cxnSp>
        <p:nvCxnSpPr>
          <p:cNvPr id="6" name="Straight Arrow Connector 5">
            <a:extLst>
              <a:ext uri="{FF2B5EF4-FFF2-40B4-BE49-F238E27FC236}">
                <a16:creationId xmlns:a16="http://schemas.microsoft.com/office/drawing/2014/main" id="{6733063A-B38E-442A-ADA5-928C8CDE3F33}"/>
              </a:ext>
            </a:extLst>
          </p:cNvPr>
          <p:cNvCxnSpPr/>
          <p:nvPr/>
        </p:nvCxnSpPr>
        <p:spPr>
          <a:xfrm>
            <a:off x="954157" y="4918833"/>
            <a:ext cx="0" cy="6967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7C6EC3B4-FBC0-4190-AEF2-004CFAE7211F}"/>
              </a:ext>
            </a:extLst>
          </p:cNvPr>
          <p:cNvCxnSpPr/>
          <p:nvPr/>
        </p:nvCxnSpPr>
        <p:spPr>
          <a:xfrm>
            <a:off x="2676940" y="4918833"/>
            <a:ext cx="0" cy="6967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9988F4A2-785E-447C-9A98-EB8C900661BF}"/>
              </a:ext>
            </a:extLst>
          </p:cNvPr>
          <p:cNvSpPr txBox="1"/>
          <p:nvPr/>
        </p:nvSpPr>
        <p:spPr>
          <a:xfrm>
            <a:off x="375375" y="5615609"/>
            <a:ext cx="1321889" cy="369332"/>
          </a:xfrm>
          <a:prstGeom prst="rect">
            <a:avLst/>
          </a:prstGeom>
          <a:noFill/>
        </p:spPr>
        <p:txBody>
          <a:bodyPr wrap="square" rtlCol="0">
            <a:spAutoFit/>
          </a:bodyPr>
          <a:lstStyle/>
          <a:p>
            <a:r>
              <a:rPr lang="en-US" dirty="0"/>
              <a:t>Workplace</a:t>
            </a:r>
          </a:p>
        </p:txBody>
      </p:sp>
      <p:sp>
        <p:nvSpPr>
          <p:cNvPr id="10" name="TextBox 9">
            <a:extLst>
              <a:ext uri="{FF2B5EF4-FFF2-40B4-BE49-F238E27FC236}">
                <a16:creationId xmlns:a16="http://schemas.microsoft.com/office/drawing/2014/main" id="{5AF5CAF7-84AE-4219-9C8A-262B46AF21A7}"/>
              </a:ext>
            </a:extLst>
          </p:cNvPr>
          <p:cNvSpPr txBox="1"/>
          <p:nvPr/>
        </p:nvSpPr>
        <p:spPr>
          <a:xfrm>
            <a:off x="2015995" y="5615609"/>
            <a:ext cx="1321889" cy="369332"/>
          </a:xfrm>
          <a:prstGeom prst="rect">
            <a:avLst/>
          </a:prstGeom>
          <a:noFill/>
        </p:spPr>
        <p:txBody>
          <a:bodyPr wrap="square" rtlCol="0">
            <a:spAutoFit/>
          </a:bodyPr>
          <a:lstStyle/>
          <a:p>
            <a:r>
              <a:rPr lang="en-US" dirty="0"/>
              <a:t>Residence</a:t>
            </a:r>
          </a:p>
        </p:txBody>
      </p:sp>
      <p:sp>
        <p:nvSpPr>
          <p:cNvPr id="11" name="Rectangle 10">
            <a:extLst>
              <a:ext uri="{FF2B5EF4-FFF2-40B4-BE49-F238E27FC236}">
                <a16:creationId xmlns:a16="http://schemas.microsoft.com/office/drawing/2014/main" id="{0D6C16DF-9900-4E3E-A145-6A0170F01F3B}"/>
              </a:ext>
            </a:extLst>
          </p:cNvPr>
          <p:cNvSpPr/>
          <p:nvPr/>
        </p:nvSpPr>
        <p:spPr>
          <a:xfrm>
            <a:off x="6589645" y="4025348"/>
            <a:ext cx="2266120" cy="10436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46A619-5091-47AD-80AD-5DCDFAE2995F}"/>
              </a:ext>
            </a:extLst>
          </p:cNvPr>
          <p:cNvCxnSpPr>
            <a:cxnSpLocks/>
          </p:cNvCxnSpPr>
          <p:nvPr/>
        </p:nvCxnSpPr>
        <p:spPr>
          <a:xfrm>
            <a:off x="7699514" y="5068957"/>
            <a:ext cx="0" cy="5466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F5DB9D97-3803-4F02-91F4-0662D950BA69}"/>
              </a:ext>
            </a:extLst>
          </p:cNvPr>
          <p:cNvSpPr txBox="1"/>
          <p:nvPr/>
        </p:nvSpPr>
        <p:spPr>
          <a:xfrm>
            <a:off x="6095999" y="5615609"/>
            <a:ext cx="3197083" cy="369332"/>
          </a:xfrm>
          <a:prstGeom prst="rect">
            <a:avLst/>
          </a:prstGeom>
          <a:noFill/>
        </p:spPr>
        <p:txBody>
          <a:bodyPr wrap="square" rtlCol="0">
            <a:spAutoFit/>
          </a:bodyPr>
          <a:lstStyle/>
          <a:p>
            <a:r>
              <a:rPr lang="en-US" dirty="0"/>
              <a:t>Jobs with different wage range</a:t>
            </a:r>
          </a:p>
        </p:txBody>
      </p:sp>
      <p:sp>
        <p:nvSpPr>
          <p:cNvPr id="5" name="Slide Number Placeholder 4">
            <a:extLst>
              <a:ext uri="{FF2B5EF4-FFF2-40B4-BE49-F238E27FC236}">
                <a16:creationId xmlns:a16="http://schemas.microsoft.com/office/drawing/2014/main" id="{40B38AA8-2CD4-4194-BD9C-F6BFE9119B8F}"/>
              </a:ext>
            </a:extLst>
          </p:cNvPr>
          <p:cNvSpPr>
            <a:spLocks noGrp="1"/>
          </p:cNvSpPr>
          <p:nvPr>
            <p:ph type="sldNum" sz="quarter" idx="12"/>
          </p:nvPr>
        </p:nvSpPr>
        <p:spPr/>
        <p:txBody>
          <a:bodyPr/>
          <a:lstStyle/>
          <a:p>
            <a:fld id="{202C172D-DE7F-414E-B083-3DF674A9C677}" type="slidenum">
              <a:rPr lang="en-US" smtClean="0"/>
              <a:t>4</a:t>
            </a:fld>
            <a:endParaRPr lang="en-US"/>
          </a:p>
        </p:txBody>
      </p:sp>
    </p:spTree>
    <p:extLst>
      <p:ext uri="{BB962C8B-B14F-4D97-AF65-F5344CB8AC3E}">
        <p14:creationId xmlns:p14="http://schemas.microsoft.com/office/powerpoint/2010/main" val="1101633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4044074" cy="1259894"/>
          </a:xfrm>
        </p:spPr>
        <p:txBody>
          <a:bodyPr>
            <a:normAutofit/>
          </a:bodyPr>
          <a:lstStyle/>
          <a:p>
            <a:r>
              <a:rPr lang="en-US" sz="4000" dirty="0"/>
              <a:t>WIC Centers</a:t>
            </a:r>
            <a:br>
              <a:rPr lang="en-US" sz="4000" dirty="0"/>
            </a:br>
            <a:r>
              <a:rPr lang="en-US" sz="4000" dirty="0"/>
              <a:t>By Transit</a:t>
            </a:r>
          </a:p>
        </p:txBody>
      </p:sp>
      <p:graphicFrame>
        <p:nvGraphicFramePr>
          <p:cNvPr id="11" name="Content Placeholder 5">
            <a:extLst>
              <a:ext uri="{FF2B5EF4-FFF2-40B4-BE49-F238E27FC236}">
                <a16:creationId xmlns:a16="http://schemas.microsoft.com/office/drawing/2014/main" id="{E3823090-BD82-47F7-A5B1-400DCBA032F3}"/>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descr="A close up of a map&#10;&#10;Description generated with high confidence">
            <a:extLst>
              <a:ext uri="{FF2B5EF4-FFF2-40B4-BE49-F238E27FC236}">
                <a16:creationId xmlns:a16="http://schemas.microsoft.com/office/drawing/2014/main" id="{77C175E7-F340-4DE3-9490-A4F8EFE902C2}"/>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709209" y="0"/>
            <a:ext cx="7482791" cy="6858000"/>
          </a:xfrm>
        </p:spPr>
      </p:pic>
      <p:sp>
        <p:nvSpPr>
          <p:cNvPr id="3" name="Slide Number Placeholder 2">
            <a:extLst>
              <a:ext uri="{FF2B5EF4-FFF2-40B4-BE49-F238E27FC236}">
                <a16:creationId xmlns:a16="http://schemas.microsoft.com/office/drawing/2014/main" id="{803B676E-A4B5-42DB-B693-2F1F05C39C8E}"/>
              </a:ext>
            </a:extLst>
          </p:cNvPr>
          <p:cNvSpPr>
            <a:spLocks noGrp="1"/>
          </p:cNvSpPr>
          <p:nvPr>
            <p:ph type="sldNum" sz="quarter" idx="12"/>
          </p:nvPr>
        </p:nvSpPr>
        <p:spPr/>
        <p:txBody>
          <a:bodyPr/>
          <a:lstStyle/>
          <a:p>
            <a:fld id="{202C172D-DE7F-414E-B083-3DF674A9C677}" type="slidenum">
              <a:rPr lang="en-US" smtClean="0"/>
              <a:t>40</a:t>
            </a:fld>
            <a:endParaRPr lang="en-US"/>
          </a:p>
        </p:txBody>
      </p:sp>
    </p:spTree>
    <p:extLst>
      <p:ext uri="{BB962C8B-B14F-4D97-AF65-F5344CB8AC3E}">
        <p14:creationId xmlns:p14="http://schemas.microsoft.com/office/powerpoint/2010/main" val="753071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p:txBody>
          <a:bodyPr anchor="ctr">
            <a:normAutofit/>
          </a:bodyPr>
          <a:lstStyle/>
          <a:p>
            <a:pPr algn="r"/>
            <a:r>
              <a:rPr lang="en-US" sz="4400" dirty="0"/>
              <a:t>WIC Centers </a:t>
            </a:r>
            <a:br>
              <a:rPr lang="en-US" sz="4400" dirty="0"/>
            </a:br>
            <a:r>
              <a:rPr lang="en-US" sz="4400" dirty="0"/>
              <a:t>Insights</a:t>
            </a:r>
          </a:p>
        </p:txBody>
      </p:sp>
      <p:graphicFrame>
        <p:nvGraphicFramePr>
          <p:cNvPr id="7" name="Diagram 6">
            <a:extLst>
              <a:ext uri="{FF2B5EF4-FFF2-40B4-BE49-F238E27FC236}">
                <a16:creationId xmlns:a16="http://schemas.microsoft.com/office/drawing/2014/main" id="{4E548573-81BC-46F0-907A-8C99D1B656CA}"/>
              </a:ext>
            </a:extLst>
          </p:cNvPr>
          <p:cNvGraphicFramePr/>
          <p:nvPr>
            <p:extLst>
              <p:ext uri="{D42A27DB-BD31-4B8C-83A1-F6EECF244321}">
                <p14:modId xmlns:p14="http://schemas.microsoft.com/office/powerpoint/2010/main" val="1910378513"/>
              </p:ext>
            </p:extLst>
          </p:nvPr>
        </p:nvGraphicFramePr>
        <p:xfrm>
          <a:off x="457200" y="3837177"/>
          <a:ext cx="3200400" cy="170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3E13D4F0-F6B3-42E2-9231-2CABFD30BFBF}"/>
              </a:ext>
            </a:extLst>
          </p:cNvPr>
          <p:cNvGrpSpPr/>
          <p:nvPr/>
        </p:nvGrpSpPr>
        <p:grpSpPr>
          <a:xfrm>
            <a:off x="3407622" y="1551177"/>
            <a:ext cx="8784378" cy="3428154"/>
            <a:chOff x="3060068" y="-52898"/>
            <a:chExt cx="8784378" cy="3428154"/>
          </a:xfrm>
        </p:grpSpPr>
        <p:graphicFrame>
          <p:nvGraphicFramePr>
            <p:cNvPr id="9" name="Chart 8">
              <a:extLst>
                <a:ext uri="{FF2B5EF4-FFF2-40B4-BE49-F238E27FC236}">
                  <a16:creationId xmlns:a16="http://schemas.microsoft.com/office/drawing/2014/main" id="{AF747AF0-7A21-4376-A454-5071F6605FFF}"/>
                </a:ext>
              </a:extLst>
            </p:cNvPr>
            <p:cNvGraphicFramePr/>
            <p:nvPr>
              <p:extLst/>
            </p:nvPr>
          </p:nvGraphicFramePr>
          <p:xfrm>
            <a:off x="3060068" y="-52898"/>
            <a:ext cx="4654778" cy="34281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EDC603AC-4ABC-42DA-BEE0-657DCDB7A46B}"/>
                </a:ext>
              </a:extLst>
            </p:cNvPr>
            <p:cNvGraphicFramePr/>
            <p:nvPr>
              <p:extLst/>
            </p:nvPr>
          </p:nvGraphicFramePr>
          <p:xfrm>
            <a:off x="6471401" y="-52898"/>
            <a:ext cx="5373045" cy="3428153"/>
          </p:xfrm>
          <a:graphic>
            <a:graphicData uri="http://schemas.openxmlformats.org/drawingml/2006/chart">
              <c:chart xmlns:c="http://schemas.openxmlformats.org/drawingml/2006/chart" xmlns:r="http://schemas.openxmlformats.org/officeDocument/2006/relationships" r:id="rId8"/>
            </a:graphicData>
          </a:graphic>
        </p:graphicFrame>
      </p:grpSp>
      <p:sp>
        <p:nvSpPr>
          <p:cNvPr id="3" name="Slide Number Placeholder 2">
            <a:extLst>
              <a:ext uri="{FF2B5EF4-FFF2-40B4-BE49-F238E27FC236}">
                <a16:creationId xmlns:a16="http://schemas.microsoft.com/office/drawing/2014/main" id="{C9CFF2A5-8850-42CB-819B-CA1CA5B23716}"/>
              </a:ext>
            </a:extLst>
          </p:cNvPr>
          <p:cNvSpPr>
            <a:spLocks noGrp="1"/>
          </p:cNvSpPr>
          <p:nvPr>
            <p:ph type="sldNum" sz="quarter" idx="12"/>
          </p:nvPr>
        </p:nvSpPr>
        <p:spPr/>
        <p:txBody>
          <a:bodyPr/>
          <a:lstStyle/>
          <a:p>
            <a:fld id="{202C172D-DE7F-414E-B083-3DF674A9C677}" type="slidenum">
              <a:rPr lang="en-US" smtClean="0"/>
              <a:t>41</a:t>
            </a:fld>
            <a:endParaRPr lang="en-US"/>
          </a:p>
        </p:txBody>
      </p:sp>
    </p:spTree>
    <p:extLst>
      <p:ext uri="{BB962C8B-B14F-4D97-AF65-F5344CB8AC3E}">
        <p14:creationId xmlns:p14="http://schemas.microsoft.com/office/powerpoint/2010/main" val="267572613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61EB8B9-6F6B-45BB-961C-EE78D7C88EBC}"/>
              </a:ext>
            </a:extLst>
          </p:cNvPr>
          <p:cNvSpPr>
            <a:spLocks noGrp="1"/>
          </p:cNvSpPr>
          <p:nvPr>
            <p:ph type="title"/>
          </p:nvPr>
        </p:nvSpPr>
        <p:spPr>
          <a:xfrm>
            <a:off x="457200" y="594359"/>
            <a:ext cx="3200400" cy="2286000"/>
          </a:xfrm>
        </p:spPr>
        <p:txBody>
          <a:bodyPr anchor="ctr">
            <a:normAutofit/>
          </a:bodyPr>
          <a:lstStyle/>
          <a:p>
            <a:pPr algn="r"/>
            <a:r>
              <a:rPr lang="en-US" sz="4400" dirty="0"/>
              <a:t>WIC Centers </a:t>
            </a:r>
            <a:br>
              <a:rPr lang="en-US" sz="4400" dirty="0"/>
            </a:br>
            <a:r>
              <a:rPr lang="en-US" sz="4400" dirty="0"/>
              <a:t>Insights</a:t>
            </a:r>
          </a:p>
        </p:txBody>
      </p:sp>
      <p:graphicFrame>
        <p:nvGraphicFramePr>
          <p:cNvPr id="12" name="Diagram 11">
            <a:extLst>
              <a:ext uri="{FF2B5EF4-FFF2-40B4-BE49-F238E27FC236}">
                <a16:creationId xmlns:a16="http://schemas.microsoft.com/office/drawing/2014/main" id="{050A5ACD-F3C7-410C-8DAC-BFB8ADE55C9A}"/>
              </a:ext>
            </a:extLst>
          </p:cNvPr>
          <p:cNvGraphicFramePr/>
          <p:nvPr>
            <p:extLst>
              <p:ext uri="{D42A27DB-BD31-4B8C-83A1-F6EECF244321}">
                <p14:modId xmlns:p14="http://schemas.microsoft.com/office/powerpoint/2010/main" val="3383919018"/>
              </p:ext>
            </p:extLst>
          </p:nvPr>
        </p:nvGraphicFramePr>
        <p:xfrm>
          <a:off x="457200" y="3977642"/>
          <a:ext cx="3200400" cy="1687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lose up of a map&#10;&#10;Description generated with high confidence">
            <a:extLst>
              <a:ext uri="{FF2B5EF4-FFF2-40B4-BE49-F238E27FC236}">
                <a16:creationId xmlns:a16="http://schemas.microsoft.com/office/drawing/2014/main" id="{8A26171F-239C-4862-9985-67CAF5186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209" y="0"/>
            <a:ext cx="7482791" cy="6858000"/>
          </a:xfrm>
          <a:prstGeom prst="rect">
            <a:avLst/>
          </a:prstGeom>
        </p:spPr>
      </p:pic>
      <p:sp>
        <p:nvSpPr>
          <p:cNvPr id="2" name="Slide Number Placeholder 1">
            <a:extLst>
              <a:ext uri="{FF2B5EF4-FFF2-40B4-BE49-F238E27FC236}">
                <a16:creationId xmlns:a16="http://schemas.microsoft.com/office/drawing/2014/main" id="{A0B1B592-9D20-4E52-BB64-B1CF02115E6D}"/>
              </a:ext>
            </a:extLst>
          </p:cNvPr>
          <p:cNvSpPr>
            <a:spLocks noGrp="1"/>
          </p:cNvSpPr>
          <p:nvPr>
            <p:ph type="sldNum" sz="quarter" idx="12"/>
          </p:nvPr>
        </p:nvSpPr>
        <p:spPr/>
        <p:txBody>
          <a:bodyPr/>
          <a:lstStyle/>
          <a:p>
            <a:fld id="{202C172D-DE7F-414E-B083-3DF674A9C677}" type="slidenum">
              <a:rPr lang="en-US" smtClean="0"/>
              <a:t>42</a:t>
            </a:fld>
            <a:endParaRPr lang="en-US"/>
          </a:p>
        </p:txBody>
      </p:sp>
    </p:spTree>
    <p:extLst>
      <p:ext uri="{BB962C8B-B14F-4D97-AF65-F5344CB8AC3E}">
        <p14:creationId xmlns:p14="http://schemas.microsoft.com/office/powerpoint/2010/main" val="1756651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BE48C64-5364-4060-8928-FC052E77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139F791B-8515-4F50-9D32-45DD7676C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966A6F95-73C3-44EC-9D80-3131D2D868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6CAFD306-2920-404C-B999-9E2F27D54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F1E5DC-AA7D-4137-85CB-A9996A49E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1CFBFF-91CE-4D96-9CBC-B339BC571A4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t>Summary</a:t>
            </a:r>
          </a:p>
        </p:txBody>
      </p:sp>
      <p:sp>
        <p:nvSpPr>
          <p:cNvPr id="35" name="Rectangle 34">
            <a:extLst>
              <a:ext uri="{FF2B5EF4-FFF2-40B4-BE49-F238E27FC236}">
                <a16:creationId xmlns:a16="http://schemas.microsoft.com/office/drawing/2014/main" id="{4C1D2F2E-9C26-4E08-844E-F8FFD06CF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77418AD1-2575-4294-BF4E-37E2D7E83F9E}"/>
              </a:ext>
            </a:extLst>
          </p:cNvPr>
          <p:cNvGraphicFramePr>
            <a:graphicFrameLocks noGrp="1"/>
          </p:cNvGraphicFramePr>
          <p:nvPr>
            <p:ph idx="1"/>
            <p:extLst/>
          </p:nvPr>
        </p:nvGraphicFramePr>
        <p:xfrm>
          <a:off x="633999" y="427386"/>
          <a:ext cx="10925105" cy="4135853"/>
        </p:xfrm>
        <a:graphic>
          <a:graphicData uri="http://schemas.openxmlformats.org/drawingml/2006/table">
            <a:tbl>
              <a:tblPr firstRow="1" bandRow="1">
                <a:noFill/>
                <a:tableStyleId>{9D7B26C5-4107-4FEC-AEDC-1716B250A1EF}</a:tableStyleId>
              </a:tblPr>
              <a:tblGrid>
                <a:gridCol w="1889867">
                  <a:extLst>
                    <a:ext uri="{9D8B030D-6E8A-4147-A177-3AD203B41FA5}">
                      <a16:colId xmlns:a16="http://schemas.microsoft.com/office/drawing/2014/main" val="2453796997"/>
                    </a:ext>
                  </a:extLst>
                </a:gridCol>
                <a:gridCol w="2213988">
                  <a:extLst>
                    <a:ext uri="{9D8B030D-6E8A-4147-A177-3AD203B41FA5}">
                      <a16:colId xmlns:a16="http://schemas.microsoft.com/office/drawing/2014/main" val="614622191"/>
                    </a:ext>
                  </a:extLst>
                </a:gridCol>
                <a:gridCol w="2488243">
                  <a:extLst>
                    <a:ext uri="{9D8B030D-6E8A-4147-A177-3AD203B41FA5}">
                      <a16:colId xmlns:a16="http://schemas.microsoft.com/office/drawing/2014/main" val="1803187908"/>
                    </a:ext>
                  </a:extLst>
                </a:gridCol>
                <a:gridCol w="2193816">
                  <a:extLst>
                    <a:ext uri="{9D8B030D-6E8A-4147-A177-3AD203B41FA5}">
                      <a16:colId xmlns:a16="http://schemas.microsoft.com/office/drawing/2014/main" val="2593029265"/>
                    </a:ext>
                  </a:extLst>
                </a:gridCol>
                <a:gridCol w="2139191">
                  <a:extLst>
                    <a:ext uri="{9D8B030D-6E8A-4147-A177-3AD203B41FA5}">
                      <a16:colId xmlns:a16="http://schemas.microsoft.com/office/drawing/2014/main" val="3427666625"/>
                    </a:ext>
                  </a:extLst>
                </a:gridCol>
              </a:tblGrid>
              <a:tr h="2055649">
                <a:tc>
                  <a:txBody>
                    <a:bodyPr/>
                    <a:lstStyle/>
                    <a:p>
                      <a:pPr algn="ctr"/>
                      <a:r>
                        <a:rPr lang="en-US" sz="2200" b="1" dirty="0">
                          <a:solidFill>
                            <a:srgbClr val="FFFFFF"/>
                          </a:solidFill>
                        </a:rPr>
                        <a:t>Transit</a:t>
                      </a:r>
                    </a:p>
                  </a:txBody>
                  <a:tcPr marL="307952" marR="184771" marT="184771" marB="184771"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200" b="1" dirty="0">
                          <a:solidFill>
                            <a:srgbClr val="FFFFFF"/>
                          </a:solidFill>
                        </a:rPr>
                        <a:t>Grocery</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200" b="1" dirty="0">
                          <a:solidFill>
                            <a:srgbClr val="FF0000"/>
                          </a:solidFill>
                        </a:rPr>
                        <a:t>Women’s Clinic</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200" b="1">
                          <a:solidFill>
                            <a:srgbClr val="FFFFFF"/>
                          </a:solidFill>
                        </a:rPr>
                        <a:t>Basic Medical Clinic</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200" b="1" dirty="0">
                          <a:solidFill>
                            <a:srgbClr val="FF0000"/>
                          </a:solidFill>
                        </a:rPr>
                        <a:t>WIC Center</a:t>
                      </a:r>
                    </a:p>
                  </a:txBody>
                  <a:tcPr marL="307952" marR="184771" marT="184771" marB="184771"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770197851"/>
                  </a:ext>
                </a:extLst>
              </a:tr>
              <a:tr h="950063">
                <a:tc>
                  <a:txBody>
                    <a:bodyPr/>
                    <a:lstStyle/>
                    <a:p>
                      <a:pPr algn="ctr"/>
                      <a:r>
                        <a:rPr lang="en-US" sz="2200">
                          <a:solidFill>
                            <a:schemeClr val="tx1">
                              <a:lumMod val="85000"/>
                              <a:lumOff val="15000"/>
                            </a:schemeClr>
                          </a:solidFill>
                        </a:rPr>
                        <a:t>Within 30 Mins</a:t>
                      </a:r>
                    </a:p>
                  </a:txBody>
                  <a:tcPr marL="307952" marR="184771" marT="184771" marB="184771"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200">
                          <a:solidFill>
                            <a:schemeClr val="tx1">
                              <a:lumMod val="85000"/>
                              <a:lumOff val="15000"/>
                            </a:schemeClr>
                          </a:solidFill>
                        </a:rPr>
                        <a:t>87.43%</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200" dirty="0">
                          <a:solidFill>
                            <a:srgbClr val="FF0000"/>
                          </a:solidFill>
                        </a:rPr>
                        <a:t>43.76%</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200">
                          <a:solidFill>
                            <a:schemeClr val="tx1">
                              <a:lumMod val="85000"/>
                              <a:lumOff val="15000"/>
                            </a:schemeClr>
                          </a:solidFill>
                        </a:rPr>
                        <a:t>78.17%</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200" dirty="0">
                          <a:solidFill>
                            <a:srgbClr val="FF0000"/>
                          </a:solidFill>
                        </a:rPr>
                        <a:t>53.54%</a:t>
                      </a:r>
                    </a:p>
                  </a:txBody>
                  <a:tcPr marL="307952" marR="184771" marT="184771" marB="184771"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03191463"/>
                  </a:ext>
                </a:extLst>
              </a:tr>
              <a:tr h="950063">
                <a:tc>
                  <a:txBody>
                    <a:bodyPr/>
                    <a:lstStyle/>
                    <a:p>
                      <a:pPr algn="ctr"/>
                      <a:r>
                        <a:rPr lang="en-US" sz="2200" dirty="0">
                          <a:solidFill>
                            <a:schemeClr val="tx1">
                              <a:lumMod val="85000"/>
                              <a:lumOff val="15000"/>
                            </a:schemeClr>
                          </a:solidFill>
                        </a:rPr>
                        <a:t>Above 30 Mins</a:t>
                      </a:r>
                    </a:p>
                  </a:txBody>
                  <a:tcPr marL="307952" marR="184771" marT="184771" marB="184771" anchor="ctr">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r>
                        <a:rPr lang="en-US" sz="2200" dirty="0">
                          <a:solidFill>
                            <a:schemeClr val="tx1">
                              <a:lumMod val="85000"/>
                              <a:lumOff val="15000"/>
                            </a:schemeClr>
                          </a:solidFill>
                        </a:rPr>
                        <a:t>21.83%</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r>
                        <a:rPr lang="en-US" sz="2200" dirty="0">
                          <a:solidFill>
                            <a:srgbClr val="FF0000"/>
                          </a:solidFill>
                        </a:rPr>
                        <a:t>56.24%</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r>
                        <a:rPr lang="en-US" sz="2200" dirty="0">
                          <a:solidFill>
                            <a:schemeClr val="tx1">
                              <a:lumMod val="85000"/>
                              <a:lumOff val="15000"/>
                            </a:schemeClr>
                          </a:solidFill>
                        </a:rPr>
                        <a:t>21.83%</a:t>
                      </a:r>
                    </a:p>
                  </a:txBody>
                  <a:tcPr marL="307952" marR="184771" marT="184771" marB="18477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r>
                        <a:rPr lang="en-US" sz="2200" dirty="0">
                          <a:solidFill>
                            <a:srgbClr val="FF0000"/>
                          </a:solidFill>
                        </a:rPr>
                        <a:t>46.46%</a:t>
                      </a:r>
                    </a:p>
                  </a:txBody>
                  <a:tcPr marL="307952" marR="184771" marT="184771" marB="184771"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810622649"/>
                  </a:ext>
                </a:extLst>
              </a:tr>
            </a:tbl>
          </a:graphicData>
        </a:graphic>
      </p:graphicFrame>
      <p:sp>
        <p:nvSpPr>
          <p:cNvPr id="3" name="Slide Number Placeholder 2">
            <a:extLst>
              <a:ext uri="{FF2B5EF4-FFF2-40B4-BE49-F238E27FC236}">
                <a16:creationId xmlns:a16="http://schemas.microsoft.com/office/drawing/2014/main" id="{2F75D728-3400-4A29-BD24-0F54607C4E90}"/>
              </a:ext>
            </a:extLst>
          </p:cNvPr>
          <p:cNvSpPr>
            <a:spLocks noGrp="1"/>
          </p:cNvSpPr>
          <p:nvPr>
            <p:ph type="sldNum" sz="quarter" idx="12"/>
          </p:nvPr>
        </p:nvSpPr>
        <p:spPr/>
        <p:txBody>
          <a:bodyPr/>
          <a:lstStyle/>
          <a:p>
            <a:fld id="{202C172D-DE7F-414E-B083-3DF674A9C677}" type="slidenum">
              <a:rPr lang="en-US" smtClean="0"/>
              <a:t>43</a:t>
            </a:fld>
            <a:endParaRPr lang="en-US"/>
          </a:p>
        </p:txBody>
      </p:sp>
    </p:spTree>
    <p:extLst>
      <p:ext uri="{BB962C8B-B14F-4D97-AF65-F5344CB8AC3E}">
        <p14:creationId xmlns:p14="http://schemas.microsoft.com/office/powerpoint/2010/main" val="2967815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BB4EE85-A405-479E-9C83-3E48159BD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35C1B87F-6563-4FF7-8C9D-5CB1DBDFF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304EC99D-1813-48E6-8154-EA70159A8D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6FA27-4D63-4A70-AFFC-073131E675B0}"/>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a:solidFill>
                  <a:schemeClr val="tx1">
                    <a:lumMod val="85000"/>
                    <a:lumOff val="15000"/>
                  </a:schemeClr>
                </a:solidFill>
              </a:rPr>
              <a:t>Thank You!!</a:t>
            </a:r>
          </a:p>
        </p:txBody>
      </p:sp>
      <p:cxnSp>
        <p:nvCxnSpPr>
          <p:cNvPr id="46" name="Straight Connector 4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EB71E46A-DF33-4900-9668-1FF2039E2A5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202C172D-DE7F-414E-B083-3DF674A9C677}" type="slidenum">
              <a:rPr lang="en-US" smtClean="0"/>
              <a:pPr>
                <a:spcAft>
                  <a:spcPts val="600"/>
                </a:spcAft>
              </a:pPr>
              <a:t>44</a:t>
            </a:fld>
            <a:endParaRPr lang="en-US"/>
          </a:p>
        </p:txBody>
      </p:sp>
    </p:spTree>
    <p:extLst>
      <p:ext uri="{BB962C8B-B14F-4D97-AF65-F5344CB8AC3E}">
        <p14:creationId xmlns:p14="http://schemas.microsoft.com/office/powerpoint/2010/main" val="54836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30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F0C5E5-F8A4-4B14-844A-38DDD0A7DD0E}"/>
              </a:ext>
            </a:extLst>
          </p:cNvPr>
          <p:cNvPicPr>
            <a:picLocks noChangeAspect="1"/>
          </p:cNvPicPr>
          <p:nvPr/>
        </p:nvPicPr>
        <p:blipFill>
          <a:blip r:embed="rId2"/>
          <a:stretch>
            <a:fillRect/>
          </a:stretch>
        </p:blipFill>
        <p:spPr>
          <a:xfrm>
            <a:off x="4670992" y="-24844"/>
            <a:ext cx="7515324" cy="6882845"/>
          </a:xfrm>
          <a:prstGeom prst="rect">
            <a:avLst/>
          </a:prstGeom>
        </p:spPr>
      </p:pic>
      <p:graphicFrame>
        <p:nvGraphicFramePr>
          <p:cNvPr id="7" name="Content Placeholder 5">
            <a:extLst>
              <a:ext uri="{FF2B5EF4-FFF2-40B4-BE49-F238E27FC236}">
                <a16:creationId xmlns:a16="http://schemas.microsoft.com/office/drawing/2014/main" id="{CDE7C6D3-0E18-41B0-A0BE-E8437842C1DA}"/>
              </a:ext>
            </a:extLst>
          </p:cNvPr>
          <p:cNvGraphicFramePr>
            <a:graphicFrameLocks noGrp="1"/>
          </p:cNvGraphicFramePr>
          <p:nvPr>
            <p:ph idx="1"/>
            <p:extLst>
              <p:ext uri="{D42A27DB-BD31-4B8C-83A1-F6EECF244321}">
                <p14:modId xmlns:p14="http://schemas.microsoft.com/office/powerpoint/2010/main" val="72648842"/>
              </p:ext>
            </p:extLst>
          </p:nvPr>
        </p:nvGraphicFramePr>
        <p:xfrm>
          <a:off x="442132" y="2866142"/>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F71C0F90-DD3B-46E6-8F87-572B1FCFD6AF}"/>
              </a:ext>
            </a:extLst>
          </p:cNvPr>
          <p:cNvSpPr>
            <a:spLocks noGrp="1"/>
          </p:cNvSpPr>
          <p:nvPr>
            <p:ph type="sldNum" sz="quarter" idx="12"/>
          </p:nvPr>
        </p:nvSpPr>
        <p:spPr/>
        <p:txBody>
          <a:bodyPr/>
          <a:lstStyle/>
          <a:p>
            <a:fld id="{202C172D-DE7F-414E-B083-3DF674A9C677}" type="slidenum">
              <a:rPr lang="en-US"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1728787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30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56EE3E9-77BC-4955-AFBD-47D251366624}"/>
              </a:ext>
            </a:extLst>
          </p:cNvPr>
          <p:cNvPicPr>
            <a:picLocks noChangeAspect="1"/>
          </p:cNvPicPr>
          <p:nvPr/>
        </p:nvPicPr>
        <p:blipFill>
          <a:blip r:embed="rId2"/>
          <a:stretch>
            <a:fillRect/>
          </a:stretch>
        </p:blipFill>
        <p:spPr>
          <a:xfrm>
            <a:off x="5022368" y="3793"/>
            <a:ext cx="7176304" cy="6858000"/>
          </a:xfrm>
          <a:prstGeom prst="rect">
            <a:avLst/>
          </a:prstGeom>
        </p:spPr>
      </p:pic>
      <p:graphicFrame>
        <p:nvGraphicFramePr>
          <p:cNvPr id="11" name="Content Placeholder 5">
            <a:extLst>
              <a:ext uri="{FF2B5EF4-FFF2-40B4-BE49-F238E27FC236}">
                <a16:creationId xmlns:a16="http://schemas.microsoft.com/office/drawing/2014/main" id="{61A608A3-98D0-41EE-B9E0-82E0EF74FBF0}"/>
              </a:ext>
            </a:extLst>
          </p:cNvPr>
          <p:cNvGraphicFramePr>
            <a:graphicFrameLocks/>
          </p:cNvGraphicFramePr>
          <p:nvPr>
            <p:extLst>
              <p:ext uri="{D42A27DB-BD31-4B8C-83A1-F6EECF244321}">
                <p14:modId xmlns:p14="http://schemas.microsoft.com/office/powerpoint/2010/main" val="2339014525"/>
              </p:ext>
            </p:extLst>
          </p:nvPr>
        </p:nvGraphicFramePr>
        <p:xfrm>
          <a:off x="442132" y="2866142"/>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37DD70F-E81E-48D6-AD7F-A5E7E9FA244E}"/>
              </a:ext>
            </a:extLst>
          </p:cNvPr>
          <p:cNvSpPr>
            <a:spLocks noGrp="1"/>
          </p:cNvSpPr>
          <p:nvPr>
            <p:ph type="sldNum" sz="quarter" idx="12"/>
          </p:nvPr>
        </p:nvSpPr>
        <p:spPr/>
        <p:txBody>
          <a:bodyPr/>
          <a:lstStyle/>
          <a:p>
            <a:fld id="{202C172D-DE7F-414E-B083-3DF674A9C677}"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163194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%Accessibility of Jobs within 30 Mins</a:t>
            </a:r>
            <a:br>
              <a:rPr lang="en-US" sz="4400" dirty="0"/>
            </a:br>
            <a:r>
              <a:rPr lang="en-US" sz="4400" dirty="0"/>
              <a:t>via Transit</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D0367705-75F0-44B1-9059-1BD944FBD8CB}"/>
              </a:ext>
            </a:extLst>
          </p:cNvPr>
          <p:cNvGraphicFramePr>
            <a:graphicFrameLocks noGrp="1"/>
          </p:cNvGraphicFramePr>
          <p:nvPr>
            <p:extLst>
              <p:ext uri="{D42A27DB-BD31-4B8C-83A1-F6EECF244321}">
                <p14:modId xmlns:p14="http://schemas.microsoft.com/office/powerpoint/2010/main" val="1297085837"/>
              </p:ext>
            </p:extLst>
          </p:nvPr>
        </p:nvGraphicFramePr>
        <p:xfrm>
          <a:off x="4923354" y="2519422"/>
          <a:ext cx="6303616" cy="984268"/>
        </p:xfrm>
        <a:graphic>
          <a:graphicData uri="http://schemas.openxmlformats.org/drawingml/2006/table">
            <a:tbl>
              <a:tblPr firstRow="1" bandRow="1">
                <a:tableStyleId>{00A15C55-8517-42AA-B614-E9B94910E393}</a:tableStyleId>
              </a:tblPr>
              <a:tblGrid>
                <a:gridCol w="1575904">
                  <a:extLst>
                    <a:ext uri="{9D8B030D-6E8A-4147-A177-3AD203B41FA5}">
                      <a16:colId xmlns:a16="http://schemas.microsoft.com/office/drawing/2014/main" val="2476663983"/>
                    </a:ext>
                  </a:extLst>
                </a:gridCol>
                <a:gridCol w="1575904">
                  <a:extLst>
                    <a:ext uri="{9D8B030D-6E8A-4147-A177-3AD203B41FA5}">
                      <a16:colId xmlns:a16="http://schemas.microsoft.com/office/drawing/2014/main" val="5021922"/>
                    </a:ext>
                  </a:extLst>
                </a:gridCol>
                <a:gridCol w="1575904">
                  <a:extLst>
                    <a:ext uri="{9D8B030D-6E8A-4147-A177-3AD203B41FA5}">
                      <a16:colId xmlns:a16="http://schemas.microsoft.com/office/drawing/2014/main" val="2282418105"/>
                    </a:ext>
                  </a:extLst>
                </a:gridCol>
                <a:gridCol w="1575904">
                  <a:extLst>
                    <a:ext uri="{9D8B030D-6E8A-4147-A177-3AD203B41FA5}">
                      <a16:colId xmlns:a16="http://schemas.microsoft.com/office/drawing/2014/main" val="2662001476"/>
                    </a:ext>
                  </a:extLst>
                </a:gridCol>
              </a:tblGrid>
              <a:tr h="492134">
                <a:tc>
                  <a:txBody>
                    <a:bodyPr/>
                    <a:lstStyle/>
                    <a:p>
                      <a:r>
                        <a:rPr lang="en-US" dirty="0"/>
                        <a:t>Mode</a:t>
                      </a:r>
                    </a:p>
                  </a:txBody>
                  <a:tcPr/>
                </a:tc>
                <a:tc>
                  <a:txBody>
                    <a:bodyPr/>
                    <a:lstStyle/>
                    <a:p>
                      <a:r>
                        <a:rPr lang="en-US" dirty="0"/>
                        <a:t>Within</a:t>
                      </a:r>
                    </a:p>
                  </a:txBody>
                  <a:tcPr/>
                </a:tc>
                <a:tc>
                  <a:txBody>
                    <a:bodyPr/>
                    <a:lstStyle/>
                    <a:p>
                      <a:r>
                        <a:rPr lang="en-US" dirty="0"/>
                        <a:t>for &lt; $3333/m</a:t>
                      </a:r>
                    </a:p>
                  </a:txBody>
                  <a:tcPr/>
                </a:tc>
                <a:tc>
                  <a:txBody>
                    <a:bodyPr/>
                    <a:lstStyle/>
                    <a:p>
                      <a:r>
                        <a:rPr lang="en-US" dirty="0"/>
                        <a:t>for &gt;$3333/m</a:t>
                      </a:r>
                    </a:p>
                  </a:txBody>
                  <a:tcPr/>
                </a:tc>
                <a:extLst>
                  <a:ext uri="{0D108BD9-81ED-4DB2-BD59-A6C34878D82A}">
                    <a16:rowId xmlns:a16="http://schemas.microsoft.com/office/drawing/2014/main" val="4218396564"/>
                  </a:ext>
                </a:extLst>
              </a:tr>
              <a:tr h="492134">
                <a:tc>
                  <a:txBody>
                    <a:bodyPr/>
                    <a:lstStyle/>
                    <a:p>
                      <a:r>
                        <a:rPr lang="en-US" dirty="0"/>
                        <a:t>Transit</a:t>
                      </a:r>
                    </a:p>
                  </a:txBody>
                  <a:tcPr/>
                </a:tc>
                <a:tc>
                  <a:txBody>
                    <a:bodyPr/>
                    <a:lstStyle/>
                    <a:p>
                      <a:r>
                        <a:rPr lang="en-US" dirty="0"/>
                        <a:t>30 min</a:t>
                      </a:r>
                    </a:p>
                  </a:txBody>
                  <a:tcPr/>
                </a:tc>
                <a:tc>
                  <a:txBody>
                    <a:bodyPr/>
                    <a:lstStyle/>
                    <a:p>
                      <a:r>
                        <a:rPr lang="en-US" dirty="0"/>
                        <a:t>max 27%</a:t>
                      </a:r>
                    </a:p>
                  </a:txBody>
                  <a:tcPr/>
                </a:tc>
                <a:tc>
                  <a:txBody>
                    <a:bodyPr/>
                    <a:lstStyle/>
                    <a:p>
                      <a:r>
                        <a:rPr lang="en-US" dirty="0"/>
                        <a:t>max 35%</a:t>
                      </a:r>
                    </a:p>
                  </a:txBody>
                  <a:tcPr/>
                </a:tc>
                <a:extLst>
                  <a:ext uri="{0D108BD9-81ED-4DB2-BD59-A6C34878D82A}">
                    <a16:rowId xmlns:a16="http://schemas.microsoft.com/office/drawing/2014/main" val="68171669"/>
                  </a:ext>
                </a:extLst>
              </a:tr>
            </a:tbl>
          </a:graphicData>
        </a:graphic>
      </p:graphicFrame>
      <p:sp>
        <p:nvSpPr>
          <p:cNvPr id="4" name="Slide Number Placeholder 3">
            <a:extLst>
              <a:ext uri="{FF2B5EF4-FFF2-40B4-BE49-F238E27FC236}">
                <a16:creationId xmlns:a16="http://schemas.microsoft.com/office/drawing/2014/main" id="{500DC572-F711-4F14-A694-3A38D03EAF42}"/>
              </a:ext>
            </a:extLst>
          </p:cNvPr>
          <p:cNvSpPr>
            <a:spLocks noGrp="1"/>
          </p:cNvSpPr>
          <p:nvPr>
            <p:ph type="sldNum" sz="quarter" idx="12"/>
          </p:nvPr>
        </p:nvSpPr>
        <p:spPr/>
        <p:txBody>
          <a:bodyPr/>
          <a:lstStyle/>
          <a:p>
            <a:fld id="{202C172D-DE7F-414E-B083-3DF674A9C677}" type="slidenum">
              <a:rPr lang="en-US" smtClean="0">
                <a:solidFill>
                  <a:schemeClr val="tx1"/>
                </a:solidFill>
              </a:rPr>
              <a:t>7</a:t>
            </a:fld>
            <a:endParaRPr lang="en-US">
              <a:solidFill>
                <a:schemeClr val="tx1"/>
              </a:solidFill>
            </a:endParaRPr>
          </a:p>
        </p:txBody>
      </p:sp>
    </p:spTree>
    <p:extLst>
      <p:ext uri="{BB962C8B-B14F-4D97-AF65-F5344CB8AC3E}">
        <p14:creationId xmlns:p14="http://schemas.microsoft.com/office/powerpoint/2010/main" val="40174059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60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F09E807-CF0D-40B8-B88E-C333EC56D09B}"/>
              </a:ext>
            </a:extLst>
          </p:cNvPr>
          <p:cNvPicPr>
            <a:picLocks noChangeAspect="1"/>
          </p:cNvPicPr>
          <p:nvPr/>
        </p:nvPicPr>
        <p:blipFill>
          <a:blip r:embed="rId2"/>
          <a:stretch>
            <a:fillRect/>
          </a:stretch>
        </p:blipFill>
        <p:spPr>
          <a:xfrm>
            <a:off x="4817606" y="1"/>
            <a:ext cx="7373290" cy="6861792"/>
          </a:xfrm>
          <a:prstGeom prst="rect">
            <a:avLst/>
          </a:prstGeom>
        </p:spPr>
      </p:pic>
      <p:graphicFrame>
        <p:nvGraphicFramePr>
          <p:cNvPr id="8" name="Content Placeholder 5">
            <a:extLst>
              <a:ext uri="{FF2B5EF4-FFF2-40B4-BE49-F238E27FC236}">
                <a16:creationId xmlns:a16="http://schemas.microsoft.com/office/drawing/2014/main" id="{02A00BD6-E0BC-47D3-930B-D0BB1BDE28D9}"/>
              </a:ext>
            </a:extLst>
          </p:cNvPr>
          <p:cNvGraphicFramePr>
            <a:graphicFrameLocks noGrp="1"/>
          </p:cNvGraphicFramePr>
          <p:nvPr>
            <p:ph idx="1"/>
            <p:extLst>
              <p:ext uri="{D42A27DB-BD31-4B8C-83A1-F6EECF244321}">
                <p14:modId xmlns:p14="http://schemas.microsoft.com/office/powerpoint/2010/main" val="88577566"/>
              </p:ext>
            </p:extLst>
          </p:nvPr>
        </p:nvGraphicFramePr>
        <p:xfrm>
          <a:off x="515439" y="2866381"/>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4D035DE-43FA-42ED-B4D2-4B0E2AF5EEBF}"/>
              </a:ext>
            </a:extLst>
          </p:cNvPr>
          <p:cNvSpPr>
            <a:spLocks noGrp="1"/>
          </p:cNvSpPr>
          <p:nvPr>
            <p:ph type="sldNum" sz="quarter" idx="12"/>
          </p:nvPr>
        </p:nvSpPr>
        <p:spPr/>
        <p:txBody>
          <a:bodyPr/>
          <a:lstStyle/>
          <a:p>
            <a:fld id="{202C172D-DE7F-414E-B083-3DF674A9C677}" type="slidenum">
              <a:rPr lang="en-US" smtClean="0"/>
              <a:t>8</a:t>
            </a:fld>
            <a:endParaRPr lang="en-US"/>
          </a:p>
        </p:txBody>
      </p:sp>
    </p:spTree>
    <p:extLst>
      <p:ext uri="{BB962C8B-B14F-4D97-AF65-F5344CB8AC3E}">
        <p14:creationId xmlns:p14="http://schemas.microsoft.com/office/powerpoint/2010/main" val="230560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60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2DC09A-EB3F-404F-B86D-70F9B39721BC}"/>
              </a:ext>
            </a:extLst>
          </p:cNvPr>
          <p:cNvPicPr>
            <a:picLocks noChangeAspect="1"/>
          </p:cNvPicPr>
          <p:nvPr/>
        </p:nvPicPr>
        <p:blipFill>
          <a:blip r:embed="rId2"/>
          <a:stretch>
            <a:fillRect/>
          </a:stretch>
        </p:blipFill>
        <p:spPr>
          <a:xfrm>
            <a:off x="5001209" y="-2465"/>
            <a:ext cx="7192506" cy="6864258"/>
          </a:xfrm>
          <a:prstGeom prst="rect">
            <a:avLst/>
          </a:prstGeom>
        </p:spPr>
      </p:pic>
      <p:graphicFrame>
        <p:nvGraphicFramePr>
          <p:cNvPr id="9" name="Content Placeholder 5">
            <a:extLst>
              <a:ext uri="{FF2B5EF4-FFF2-40B4-BE49-F238E27FC236}">
                <a16:creationId xmlns:a16="http://schemas.microsoft.com/office/drawing/2014/main" id="{D0EB887D-034E-48D2-B712-FDB639900D52}"/>
              </a:ext>
            </a:extLst>
          </p:cNvPr>
          <p:cNvGraphicFramePr>
            <a:graphicFrameLocks/>
          </p:cNvGraphicFramePr>
          <p:nvPr>
            <p:extLst>
              <p:ext uri="{D42A27DB-BD31-4B8C-83A1-F6EECF244321}">
                <p14:modId xmlns:p14="http://schemas.microsoft.com/office/powerpoint/2010/main" val="3962882945"/>
              </p:ext>
            </p:extLst>
          </p:nvPr>
        </p:nvGraphicFramePr>
        <p:xfrm>
          <a:off x="515439" y="2866381"/>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E715052-C68D-44CB-8A2A-F838D68251E1}"/>
              </a:ext>
            </a:extLst>
          </p:cNvPr>
          <p:cNvSpPr>
            <a:spLocks noGrp="1"/>
          </p:cNvSpPr>
          <p:nvPr>
            <p:ph type="sldNum" sz="quarter" idx="12"/>
          </p:nvPr>
        </p:nvSpPr>
        <p:spPr/>
        <p:txBody>
          <a:bodyPr/>
          <a:lstStyle/>
          <a:p>
            <a:fld id="{202C172D-DE7F-414E-B083-3DF674A9C677}" type="slidenum">
              <a:rPr lang="en-US" smtClean="0"/>
              <a:t>9</a:t>
            </a:fld>
            <a:endParaRPr lang="en-US"/>
          </a:p>
        </p:txBody>
      </p:sp>
    </p:spTree>
    <p:extLst>
      <p:ext uri="{BB962C8B-B14F-4D97-AF65-F5344CB8AC3E}">
        <p14:creationId xmlns:p14="http://schemas.microsoft.com/office/powerpoint/2010/main" val="170495948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1465</Words>
  <Application>Microsoft Office PowerPoint</Application>
  <PresentationFormat>Widescreen</PresentationFormat>
  <Paragraphs>411</Paragraphs>
  <Slides>44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新細明體</vt:lpstr>
      <vt:lpstr>Calibri</vt:lpstr>
      <vt:lpstr>Calibri Light</vt:lpstr>
      <vt:lpstr>Wingdings</vt:lpstr>
      <vt:lpstr>Retrospect</vt:lpstr>
      <vt:lpstr>Data for Good</vt:lpstr>
      <vt:lpstr>Outline</vt:lpstr>
      <vt:lpstr>Methodology</vt:lpstr>
      <vt:lpstr>LODES data</vt:lpstr>
      <vt:lpstr>% Accessibility of Jobs within 30 Mins by Transit</vt:lpstr>
      <vt:lpstr>% Accessibility of Jobs within 30 Mins by Transit</vt:lpstr>
      <vt:lpstr>%Accessibility of Jobs within 30 Mins via Transit</vt:lpstr>
      <vt:lpstr>% Accessibility of Jobs within 60 Mins by Transit</vt:lpstr>
      <vt:lpstr>% Accessibility of Jobs within 60 Mins by Transit</vt:lpstr>
      <vt:lpstr>Accessibility of Jobs within 60 Mins  via Transit</vt:lpstr>
      <vt:lpstr>% Accessibility of Jobs within 30 Mins by Car paying &lt; $3333</vt:lpstr>
      <vt:lpstr>% Accessibility of Jobs within 30 Mins by Car paying &gt; $3333</vt:lpstr>
      <vt:lpstr>% Accessibility of Jobs within 60 Mins by Car paying &lt; $3333</vt:lpstr>
      <vt:lpstr>% Accessibility of Jobs within 60 Mins by Car paying &gt; $3333</vt:lpstr>
      <vt:lpstr>Accessibility to Jobs via Car Insights</vt:lpstr>
      <vt:lpstr>Access to CBG with highest number of jobs</vt:lpstr>
      <vt:lpstr>Recommendations</vt:lpstr>
      <vt:lpstr>Methodology</vt:lpstr>
      <vt:lpstr>Population</vt:lpstr>
      <vt:lpstr>Children in Poverty</vt:lpstr>
      <vt:lpstr>Top 10  Census Tracts  with Highest Percentage of Children in Poverty</vt:lpstr>
      <vt:lpstr>Single Mother  Families</vt:lpstr>
      <vt:lpstr>Top 10  Census Tracts  with Highest Percentage of Single Mother  Families </vt:lpstr>
      <vt:lpstr>Top 10  Census Tracts  with Highest Number of  Single Mother  Families </vt:lpstr>
      <vt:lpstr>Grocery Stores By Car</vt:lpstr>
      <vt:lpstr>Grocery Stores By Transit</vt:lpstr>
      <vt:lpstr>Grocery Stores Insights</vt:lpstr>
      <vt:lpstr>Grocery Stores Insights</vt:lpstr>
      <vt:lpstr>Women’s Clinics By Car</vt:lpstr>
      <vt:lpstr>Women’s Clinics By Transit</vt:lpstr>
      <vt:lpstr>Combination Map</vt:lpstr>
      <vt:lpstr>Women’s Clinics Insights</vt:lpstr>
      <vt:lpstr>Women’s Clinics Insights</vt:lpstr>
      <vt:lpstr>Basic Medical Clinics By Car</vt:lpstr>
      <vt:lpstr>Basic Medical Clinics By Transit</vt:lpstr>
      <vt:lpstr>Basic Medical Clinics Insights</vt:lpstr>
      <vt:lpstr>Basic Medical Clinics Insights</vt:lpstr>
      <vt:lpstr>WIC Centers By Car</vt:lpstr>
      <vt:lpstr>WIC Centers By Transit</vt:lpstr>
      <vt:lpstr>WIC Centers By Transit</vt:lpstr>
      <vt:lpstr>WIC Centers  Insights</vt:lpstr>
      <vt:lpstr>WIC Centers  Insights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for Good</dc:title>
  <dc:creator>Chung-Min Chen</dc:creator>
  <cp:lastModifiedBy>vandhana.1390@gmail.com</cp:lastModifiedBy>
  <cp:revision>4</cp:revision>
  <dcterms:created xsi:type="dcterms:W3CDTF">2019-04-29T20:16:54Z</dcterms:created>
  <dcterms:modified xsi:type="dcterms:W3CDTF">2019-04-30T16:52:00Z</dcterms:modified>
</cp:coreProperties>
</file>